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9" r:id="rId4"/>
    <p:sldId id="260" r:id="rId5"/>
    <p:sldId id="262" r:id="rId6"/>
    <p:sldId id="271" r:id="rId7"/>
    <p:sldId id="272" r:id="rId8"/>
    <p:sldId id="273" r:id="rId9"/>
    <p:sldId id="275" r:id="rId10"/>
    <p:sldId id="277" r:id="rId11"/>
    <p:sldId id="276" r:id="rId1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7FA"/>
    <a:srgbClr val="0C9DA4"/>
    <a:srgbClr val="FF4B7E"/>
    <a:srgbClr val="FFD966"/>
    <a:srgbClr val="00B0F0"/>
    <a:srgbClr val="66FFFF"/>
    <a:srgbClr val="CCFF66"/>
    <a:srgbClr val="FF9FBA"/>
    <a:srgbClr val="A9D18E"/>
    <a:srgbClr val="FEC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5" autoAdjust="0"/>
    <p:restoredTop sz="94249" autoAdjust="0"/>
  </p:normalViewPr>
  <p:slideViewPr>
    <p:cSldViewPr snapToGrid="0">
      <p:cViewPr varScale="1">
        <p:scale>
          <a:sx n="72" d="100"/>
          <a:sy n="72" d="100"/>
        </p:scale>
        <p:origin x="8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CA7926C-ECF5-4C69-A02B-8B5103AAE707}" type="datetimeFigureOut">
              <a:rPr lang="en-US" smtClean="0"/>
              <a:t>21/02/27</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A13B64E-2893-4D20-A4C1-DC04C1A2A3CB}" type="slidenum">
              <a:rPr lang="en-US" smtClean="0"/>
              <a:t>‹#›</a:t>
            </a:fld>
            <a:endParaRPr lang="en-US"/>
          </a:p>
        </p:txBody>
      </p:sp>
    </p:spTree>
    <p:extLst>
      <p:ext uri="{BB962C8B-B14F-4D97-AF65-F5344CB8AC3E}">
        <p14:creationId xmlns:p14="http://schemas.microsoft.com/office/powerpoint/2010/main" val="9781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5</a:t>
            </a:fld>
            <a:endParaRPr lang="en-US"/>
          </a:p>
        </p:txBody>
      </p:sp>
    </p:spTree>
    <p:extLst>
      <p:ext uri="{BB962C8B-B14F-4D97-AF65-F5344CB8AC3E}">
        <p14:creationId xmlns:p14="http://schemas.microsoft.com/office/powerpoint/2010/main" val="104557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6</a:t>
            </a:fld>
            <a:endParaRPr lang="en-US"/>
          </a:p>
        </p:txBody>
      </p:sp>
    </p:spTree>
    <p:extLst>
      <p:ext uri="{BB962C8B-B14F-4D97-AF65-F5344CB8AC3E}">
        <p14:creationId xmlns:p14="http://schemas.microsoft.com/office/powerpoint/2010/main" val="1113033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7</a:t>
            </a:fld>
            <a:endParaRPr lang="en-US"/>
          </a:p>
        </p:txBody>
      </p:sp>
    </p:spTree>
    <p:extLst>
      <p:ext uri="{BB962C8B-B14F-4D97-AF65-F5344CB8AC3E}">
        <p14:creationId xmlns:p14="http://schemas.microsoft.com/office/powerpoint/2010/main" val="268938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8</a:t>
            </a:fld>
            <a:endParaRPr lang="en-US"/>
          </a:p>
        </p:txBody>
      </p:sp>
    </p:spTree>
    <p:extLst>
      <p:ext uri="{BB962C8B-B14F-4D97-AF65-F5344CB8AC3E}">
        <p14:creationId xmlns:p14="http://schemas.microsoft.com/office/powerpoint/2010/main" val="3614370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9</a:t>
            </a:fld>
            <a:endParaRPr lang="en-US"/>
          </a:p>
        </p:txBody>
      </p:sp>
    </p:spTree>
    <p:extLst>
      <p:ext uri="{BB962C8B-B14F-4D97-AF65-F5344CB8AC3E}">
        <p14:creationId xmlns:p14="http://schemas.microsoft.com/office/powerpoint/2010/main" val="796793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10</a:t>
            </a:fld>
            <a:endParaRPr lang="en-US"/>
          </a:p>
        </p:txBody>
      </p:sp>
    </p:spTree>
    <p:extLst>
      <p:ext uri="{BB962C8B-B14F-4D97-AF65-F5344CB8AC3E}">
        <p14:creationId xmlns:p14="http://schemas.microsoft.com/office/powerpoint/2010/main" val="3545934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Political</a:t>
            </a:r>
          </a:p>
          <a:p>
            <a:r>
              <a:rPr lang="en-US" dirty="0"/>
              <a:t>=========</a:t>
            </a:r>
          </a:p>
          <a:p>
            <a:r>
              <a:rPr lang="en-US" dirty="0"/>
              <a:t>- When is the country's next local or national election? How could this change government or regional policy?</a:t>
            </a:r>
          </a:p>
          <a:p>
            <a:r>
              <a:rPr lang="en-US" dirty="0"/>
              <a:t>- Who are the most likely contenders for power? What are their views on business policy, and on other policies that affect your organization?</a:t>
            </a:r>
          </a:p>
          <a:p>
            <a:r>
              <a:rPr lang="en-US" dirty="0"/>
              <a:t>- Depending on the country, how well developed are property rights and the rule of law, and how widespread are corruption and organized crime? How are these situations likely to change, and how is this likely to affect you?</a:t>
            </a:r>
          </a:p>
          <a:p>
            <a:r>
              <a:rPr lang="en-US" dirty="0"/>
              <a:t>- Could any pending legislation or taxation changes affect your business, either positively or negatively?</a:t>
            </a:r>
          </a:p>
          <a:p>
            <a:r>
              <a:rPr lang="en-US" dirty="0"/>
              <a:t>- How will business regulation, along with any planned changes to it, affect your business? And is there a trend towards regulation or deregulation?</a:t>
            </a:r>
          </a:p>
          <a:p>
            <a:r>
              <a:rPr lang="en-US" dirty="0"/>
              <a:t>- How does government approach corporate policy, corporate social responsibility, environmental issues, and customer protection legislation? What impact does this have, and is it likely to change?</a:t>
            </a:r>
          </a:p>
          <a:p>
            <a:r>
              <a:rPr lang="en-US" dirty="0"/>
              <a:t>- What is the likely timescale of proposed legislative changes?</a:t>
            </a:r>
          </a:p>
          <a:p>
            <a:r>
              <a:rPr lang="en-US" dirty="0"/>
              <a:t>- Are there any other political factors that are likely to change?</a:t>
            </a:r>
          </a:p>
          <a:p>
            <a:endParaRPr lang="en-US" dirty="0"/>
          </a:p>
          <a:p>
            <a:endParaRPr lang="en-US" dirty="0"/>
          </a:p>
          <a:p>
            <a:r>
              <a:rPr lang="en-US" dirty="0" err="1"/>
              <a:t>Ecomonic</a:t>
            </a:r>
            <a:endParaRPr lang="en-US" dirty="0"/>
          </a:p>
          <a:p>
            <a:r>
              <a:rPr lang="en-US" dirty="0"/>
              <a:t>========</a:t>
            </a:r>
          </a:p>
          <a:p>
            <a:r>
              <a:rPr lang="en-US" dirty="0"/>
              <a:t>How stable is the current economy? Is it growing, stagnating, or declining?</a:t>
            </a:r>
          </a:p>
          <a:p>
            <a:r>
              <a:rPr lang="en-US" dirty="0"/>
              <a:t>Are key exchange rates stable, or do they tend to vary significantly?</a:t>
            </a:r>
          </a:p>
          <a:p>
            <a:r>
              <a:rPr lang="en-US" dirty="0"/>
              <a:t>Are customers' levels of disposable income rising or falling? How is this likely to change in the next few years?</a:t>
            </a:r>
          </a:p>
          <a:p>
            <a:r>
              <a:rPr lang="en-US" dirty="0"/>
              <a:t>What is the unemployment rate? Will it be easy to build a skilled workforce? Or will it be expensive to hire skilled labor?</a:t>
            </a:r>
          </a:p>
          <a:p>
            <a:r>
              <a:rPr lang="en-US" dirty="0"/>
              <a:t>Do consumers and businesses have easy access to credit? If not, how will this affect your organization?</a:t>
            </a:r>
          </a:p>
          <a:p>
            <a:r>
              <a:rPr lang="en-US" dirty="0"/>
              <a:t>How is globalization affecting the economic environment?</a:t>
            </a:r>
          </a:p>
          <a:p>
            <a:r>
              <a:rPr lang="en-US" dirty="0"/>
              <a:t>Are there any other economic factors that you should consider?</a:t>
            </a:r>
          </a:p>
          <a:p>
            <a:endParaRPr lang="en-US" dirty="0"/>
          </a:p>
          <a:p>
            <a:endParaRPr lang="en-US" dirty="0"/>
          </a:p>
          <a:p>
            <a:r>
              <a:rPr lang="en-US" dirty="0"/>
              <a:t>Socio-Cultural</a:t>
            </a:r>
          </a:p>
          <a:p>
            <a:r>
              <a:rPr lang="en-US" dirty="0"/>
              <a:t>==============</a:t>
            </a:r>
          </a:p>
          <a:p>
            <a:r>
              <a:rPr lang="en-US" dirty="0"/>
              <a:t>What is the population's growth rate and age profile? How is this likely to change?</a:t>
            </a:r>
          </a:p>
          <a:p>
            <a:r>
              <a:rPr lang="en-US" dirty="0"/>
              <a:t>Are generational shifts in attitude likely to affect what you're doing?</a:t>
            </a:r>
          </a:p>
          <a:p>
            <a:r>
              <a:rPr lang="en-US" dirty="0"/>
              <a:t>What are your society's levels of health, education, and social mobility? How are these changing, and what impact does this have?</a:t>
            </a:r>
          </a:p>
          <a:p>
            <a:r>
              <a:rPr lang="en-US" dirty="0"/>
              <a:t>What employment patterns, job market trends, and attitudes toward work can you observe? Are these different for different age groups?</a:t>
            </a:r>
          </a:p>
          <a:p>
            <a:r>
              <a:rPr lang="en-US" dirty="0"/>
              <a:t>What social attitudes and social taboos could affect your business? Have there been recent socio-cultural changes that might affect this?</a:t>
            </a:r>
          </a:p>
          <a:p>
            <a:r>
              <a:rPr lang="en-US" dirty="0"/>
              <a:t>How do religious beliefs and lifestyle choices affect the population?</a:t>
            </a:r>
          </a:p>
          <a:p>
            <a:r>
              <a:rPr lang="en-US" dirty="0"/>
              <a:t>Are any other socio-cultural factors likely to drive change for your business?</a:t>
            </a:r>
          </a:p>
          <a:p>
            <a:endParaRPr lang="en-US" dirty="0"/>
          </a:p>
          <a:p>
            <a:endParaRPr lang="en-US" dirty="0"/>
          </a:p>
          <a:p>
            <a:r>
              <a:rPr lang="en-US" dirty="0"/>
              <a:t>Technological Factors to Consider</a:t>
            </a:r>
          </a:p>
          <a:p>
            <a:r>
              <a:rPr lang="en-US" dirty="0"/>
              <a:t>=================================</a:t>
            </a:r>
          </a:p>
          <a:p>
            <a:r>
              <a:rPr lang="en-US" dirty="0"/>
              <a:t>Are there any new technologies that you could be using?</a:t>
            </a:r>
          </a:p>
          <a:p>
            <a:r>
              <a:rPr lang="en-US" dirty="0"/>
              <a:t>Are there any new technologies on the horizon that could radically affect your work or your industry?</a:t>
            </a:r>
          </a:p>
          <a:p>
            <a:r>
              <a:rPr lang="en-US" dirty="0"/>
              <a:t>Do any of your competitors have access to new technologies that could redefine their products?</a:t>
            </a:r>
          </a:p>
          <a:p>
            <a:r>
              <a:rPr lang="en-US" dirty="0"/>
              <a:t>In which areas do governments and educational institutions focus their research? Is there anything you can do to take advantage of this?</a:t>
            </a:r>
          </a:p>
          <a:p>
            <a:r>
              <a:rPr lang="en-US" dirty="0"/>
              <a:t>How have infrastructure changes affected work patterns (for example, levels of remote working)?</a:t>
            </a:r>
          </a:p>
          <a:p>
            <a:r>
              <a:rPr lang="en-US" dirty="0"/>
              <a:t>Are there existing technological hubs that you could work with or learn from?</a:t>
            </a:r>
          </a:p>
          <a:p>
            <a:r>
              <a:rPr lang="en-US" dirty="0"/>
              <a:t>Are there any other technological factors that you should consider?</a:t>
            </a:r>
          </a:p>
          <a:p>
            <a:endParaRPr lang="en-US" dirty="0"/>
          </a:p>
          <a:p>
            <a:endParaRPr lang="en-US" dirty="0"/>
          </a:p>
        </p:txBody>
      </p:sp>
      <p:sp>
        <p:nvSpPr>
          <p:cNvPr id="4" name="Slide Number Placeholder 3"/>
          <p:cNvSpPr>
            <a:spLocks noGrp="1"/>
          </p:cNvSpPr>
          <p:nvPr>
            <p:ph type="sldNum" sz="quarter" idx="5"/>
          </p:nvPr>
        </p:nvSpPr>
        <p:spPr/>
        <p:txBody>
          <a:bodyPr/>
          <a:lstStyle/>
          <a:p>
            <a:fld id="{DA13B64E-2893-4D20-A4C1-DC04C1A2A3CB}" type="slidenum">
              <a:rPr lang="en-US" smtClean="0"/>
              <a:t>11</a:t>
            </a:fld>
            <a:endParaRPr lang="en-US"/>
          </a:p>
        </p:txBody>
      </p:sp>
    </p:spTree>
    <p:extLst>
      <p:ext uri="{BB962C8B-B14F-4D97-AF65-F5344CB8AC3E}">
        <p14:creationId xmlns:p14="http://schemas.microsoft.com/office/powerpoint/2010/main" val="2099418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5066216-0121-415B-A4CD-ECD8F026EA2E}"/>
              </a:ext>
            </a:extLst>
          </p:cNvPr>
          <p:cNvGrpSpPr/>
          <p:nvPr userDrawn="1"/>
        </p:nvGrpSpPr>
        <p:grpSpPr>
          <a:xfrm>
            <a:off x="609842" y="-393194"/>
            <a:ext cx="10870315" cy="7550794"/>
            <a:chOff x="609842" y="-393194"/>
            <a:chExt cx="10870315" cy="7550794"/>
          </a:xfrm>
        </p:grpSpPr>
        <p:pic>
          <p:nvPicPr>
            <p:cNvPr id="6" name="Picture 6" descr="Tree, Dead, Autumn, Forest, Plant, Nature, Season">
              <a:extLst>
                <a:ext uri="{FF2B5EF4-FFF2-40B4-BE49-F238E27FC236}">
                  <a16:creationId xmlns:a16="http://schemas.microsoft.com/office/drawing/2014/main" id="{EDFD365F-7555-4F3E-9586-6FBCF5B7F48E}"/>
                </a:ext>
              </a:extLst>
            </p:cNvPr>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92600" y="0"/>
              <a:ext cx="3429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ree, Dead, Autumn, Forest, Plant, Nature, Season">
              <a:extLst>
                <a:ext uri="{FF2B5EF4-FFF2-40B4-BE49-F238E27FC236}">
                  <a16:creationId xmlns:a16="http://schemas.microsoft.com/office/drawing/2014/main" id="{FB413CED-E14A-4D45-8251-7F091DB7A15C}"/>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28400"/>
            <a:stretch/>
          </p:blipFill>
          <p:spPr bwMode="auto">
            <a:xfrm rot="17495801">
              <a:off x="1273895" y="667688"/>
              <a:ext cx="3074323" cy="44024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Tree, Dead, Autumn, Forest, Plant, Nature, Season">
              <a:extLst>
                <a:ext uri="{FF2B5EF4-FFF2-40B4-BE49-F238E27FC236}">
                  <a16:creationId xmlns:a16="http://schemas.microsoft.com/office/drawing/2014/main" id="{C03A18DC-8828-43F4-851E-0375CFB79927}"/>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28400"/>
            <a:stretch/>
          </p:blipFill>
          <p:spPr bwMode="auto">
            <a:xfrm rot="14400000" flipV="1">
              <a:off x="7692180" y="1030726"/>
              <a:ext cx="3074323" cy="44024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Tree, Dead, Autumn, Forest, Plant, Nature, Season">
              <a:extLst>
                <a:ext uri="{FF2B5EF4-FFF2-40B4-BE49-F238E27FC236}">
                  <a16:creationId xmlns:a16="http://schemas.microsoft.com/office/drawing/2014/main" id="{AA9EF1F7-6B04-45FB-AA4F-F5D100825FBD}"/>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28400"/>
            <a:stretch/>
          </p:blipFill>
          <p:spPr bwMode="auto">
            <a:xfrm rot="5792582" flipV="1">
              <a:off x="2286739" y="-924497"/>
              <a:ext cx="2459741" cy="352234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Tree, Dead, Autumn, Forest, Plant, Nature, Season">
              <a:extLst>
                <a:ext uri="{FF2B5EF4-FFF2-40B4-BE49-F238E27FC236}">
                  <a16:creationId xmlns:a16="http://schemas.microsoft.com/office/drawing/2014/main" id="{41317A0A-7068-47E8-955A-C527EB637298}"/>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9836"/>
            <a:stretch/>
          </p:blipFill>
          <p:spPr bwMode="auto">
            <a:xfrm rot="5400000">
              <a:off x="7674800" y="3101777"/>
              <a:ext cx="2714935" cy="48957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Tree, Dead, Autumn, Forest, Plant, Nature, Season">
              <a:extLst>
                <a:ext uri="{FF2B5EF4-FFF2-40B4-BE49-F238E27FC236}">
                  <a16:creationId xmlns:a16="http://schemas.microsoft.com/office/drawing/2014/main" id="{54AC9C45-CE9F-4393-A1B5-ABB93E51955F}"/>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28400"/>
            <a:stretch/>
          </p:blipFill>
          <p:spPr bwMode="auto">
            <a:xfrm rot="2956551">
              <a:off x="7051676" y="-310318"/>
              <a:ext cx="2220908" cy="318033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Tree, Dead, Autumn, Forest, Plant, Nature, Season">
              <a:extLst>
                <a:ext uri="{FF2B5EF4-FFF2-40B4-BE49-F238E27FC236}">
                  <a16:creationId xmlns:a16="http://schemas.microsoft.com/office/drawing/2014/main" id="{3D1CB554-30A1-4DE9-9E39-976A5FC97696}"/>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b="7031"/>
            <a:stretch/>
          </p:blipFill>
          <p:spPr bwMode="auto">
            <a:xfrm rot="17316440">
              <a:off x="2294569" y="2886165"/>
              <a:ext cx="2987661" cy="5555210"/>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Shape 14">
              <a:extLst>
                <a:ext uri="{FF2B5EF4-FFF2-40B4-BE49-F238E27FC236}">
                  <a16:creationId xmlns:a16="http://schemas.microsoft.com/office/drawing/2014/main" id="{F1BF2659-473D-49BD-B002-8E7F091B716F}"/>
                </a:ext>
              </a:extLst>
            </p:cNvPr>
            <p:cNvSpPr/>
            <p:nvPr userDrawn="1"/>
          </p:nvSpPr>
          <p:spPr>
            <a:xfrm>
              <a:off x="7077075" y="2536825"/>
              <a:ext cx="111910" cy="111125"/>
            </a:xfrm>
            <a:custGeom>
              <a:avLst/>
              <a:gdLst>
                <a:gd name="connsiteX0" fmla="*/ 111125 w 111910"/>
                <a:gd name="connsiteY0" fmla="*/ 28575 h 111125"/>
                <a:gd name="connsiteX1" fmla="*/ 92075 w 111910"/>
                <a:gd name="connsiteY1" fmla="*/ 50800 h 111125"/>
                <a:gd name="connsiteX2" fmla="*/ 76200 w 111910"/>
                <a:gd name="connsiteY2" fmla="*/ 63500 h 111125"/>
                <a:gd name="connsiteX3" fmla="*/ 66675 w 111910"/>
                <a:gd name="connsiteY3" fmla="*/ 73025 h 111125"/>
                <a:gd name="connsiteX4" fmla="*/ 57150 w 111910"/>
                <a:gd name="connsiteY4" fmla="*/ 76200 h 111125"/>
                <a:gd name="connsiteX5" fmla="*/ 38100 w 111910"/>
                <a:gd name="connsiteY5" fmla="*/ 88900 h 111125"/>
                <a:gd name="connsiteX6" fmla="*/ 19050 w 111910"/>
                <a:gd name="connsiteY6" fmla="*/ 101600 h 111125"/>
                <a:gd name="connsiteX7" fmla="*/ 0 w 111910"/>
                <a:gd name="connsiteY7" fmla="*/ 111125 h 111125"/>
                <a:gd name="connsiteX8" fmla="*/ 12700 w 111910"/>
                <a:gd name="connsiteY8" fmla="*/ 92075 h 111125"/>
                <a:gd name="connsiteX9" fmla="*/ 28575 w 111910"/>
                <a:gd name="connsiteY9" fmla="*/ 66675 h 111125"/>
                <a:gd name="connsiteX10" fmla="*/ 44450 w 111910"/>
                <a:gd name="connsiteY10" fmla="*/ 38100 h 111125"/>
                <a:gd name="connsiteX11" fmla="*/ 53975 w 111910"/>
                <a:gd name="connsiteY11" fmla="*/ 31750 h 111125"/>
                <a:gd name="connsiteX12" fmla="*/ 60325 w 111910"/>
                <a:gd name="connsiteY12" fmla="*/ 22225 h 111125"/>
                <a:gd name="connsiteX13" fmla="*/ 69850 w 111910"/>
                <a:gd name="connsiteY13" fmla="*/ 19050 h 111125"/>
                <a:gd name="connsiteX14" fmla="*/ 82550 w 111910"/>
                <a:gd name="connsiteY14" fmla="*/ 0 h 111125"/>
                <a:gd name="connsiteX15" fmla="*/ 111125 w 111910"/>
                <a:gd name="connsiteY15" fmla="*/ 28575 h 11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910" h="111125">
                  <a:moveTo>
                    <a:pt x="111125" y="28575"/>
                  </a:moveTo>
                  <a:cubicBezTo>
                    <a:pt x="112712" y="37042"/>
                    <a:pt x="114064" y="28811"/>
                    <a:pt x="92075" y="50800"/>
                  </a:cubicBezTo>
                  <a:cubicBezTo>
                    <a:pt x="77714" y="65161"/>
                    <a:pt x="94743" y="57319"/>
                    <a:pt x="76200" y="63500"/>
                  </a:cubicBezTo>
                  <a:cubicBezTo>
                    <a:pt x="73025" y="66675"/>
                    <a:pt x="70411" y="70534"/>
                    <a:pt x="66675" y="73025"/>
                  </a:cubicBezTo>
                  <a:cubicBezTo>
                    <a:pt x="63890" y="74881"/>
                    <a:pt x="60076" y="74575"/>
                    <a:pt x="57150" y="76200"/>
                  </a:cubicBezTo>
                  <a:cubicBezTo>
                    <a:pt x="50479" y="79906"/>
                    <a:pt x="43496" y="83504"/>
                    <a:pt x="38100" y="88900"/>
                  </a:cubicBezTo>
                  <a:cubicBezTo>
                    <a:pt x="20044" y="106956"/>
                    <a:pt x="37430" y="92410"/>
                    <a:pt x="19050" y="101600"/>
                  </a:cubicBezTo>
                  <a:cubicBezTo>
                    <a:pt x="-5569" y="113910"/>
                    <a:pt x="23941" y="103145"/>
                    <a:pt x="0" y="111125"/>
                  </a:cubicBezTo>
                  <a:cubicBezTo>
                    <a:pt x="4233" y="104775"/>
                    <a:pt x="10287" y="99315"/>
                    <a:pt x="12700" y="92075"/>
                  </a:cubicBezTo>
                  <a:cubicBezTo>
                    <a:pt x="20257" y="69405"/>
                    <a:pt x="13481" y="76738"/>
                    <a:pt x="28575" y="66675"/>
                  </a:cubicBezTo>
                  <a:cubicBezTo>
                    <a:pt x="31884" y="56749"/>
                    <a:pt x="35092" y="44338"/>
                    <a:pt x="44450" y="38100"/>
                  </a:cubicBezTo>
                  <a:lnTo>
                    <a:pt x="53975" y="31750"/>
                  </a:lnTo>
                  <a:cubicBezTo>
                    <a:pt x="56092" y="28575"/>
                    <a:pt x="57345" y="24609"/>
                    <a:pt x="60325" y="22225"/>
                  </a:cubicBezTo>
                  <a:cubicBezTo>
                    <a:pt x="62938" y="20134"/>
                    <a:pt x="67483" y="21417"/>
                    <a:pt x="69850" y="19050"/>
                  </a:cubicBezTo>
                  <a:cubicBezTo>
                    <a:pt x="75246" y="13654"/>
                    <a:pt x="82550" y="0"/>
                    <a:pt x="82550" y="0"/>
                  </a:cubicBezTo>
                  <a:cubicBezTo>
                    <a:pt x="105823" y="3325"/>
                    <a:pt x="109538" y="20108"/>
                    <a:pt x="111125" y="28575"/>
                  </a:cubicBezTo>
                  <a:close/>
                </a:path>
              </a:pathLst>
            </a:custGeom>
            <a:solidFill>
              <a:srgbClr val="669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2E2D9E9-9474-4827-BDA6-CECBB7E6EAF4}"/>
                </a:ext>
              </a:extLst>
            </p:cNvPr>
            <p:cNvSpPr/>
            <p:nvPr userDrawn="1"/>
          </p:nvSpPr>
          <p:spPr>
            <a:xfrm>
              <a:off x="5191125" y="1368425"/>
              <a:ext cx="133350" cy="134149"/>
            </a:xfrm>
            <a:custGeom>
              <a:avLst/>
              <a:gdLst>
                <a:gd name="connsiteX0" fmla="*/ 15875 w 133350"/>
                <a:gd name="connsiteY0" fmla="*/ 38100 h 134149"/>
                <a:gd name="connsiteX1" fmla="*/ 41275 w 133350"/>
                <a:gd name="connsiteY1" fmla="*/ 57150 h 134149"/>
                <a:gd name="connsiteX2" fmla="*/ 50800 w 133350"/>
                <a:gd name="connsiteY2" fmla="*/ 60325 h 134149"/>
                <a:gd name="connsiteX3" fmla="*/ 53975 w 133350"/>
                <a:gd name="connsiteY3" fmla="*/ 69850 h 134149"/>
                <a:gd name="connsiteX4" fmla="*/ 63500 w 133350"/>
                <a:gd name="connsiteY4" fmla="*/ 73025 h 134149"/>
                <a:gd name="connsiteX5" fmla="*/ 76200 w 133350"/>
                <a:gd name="connsiteY5" fmla="*/ 79375 h 134149"/>
                <a:gd name="connsiteX6" fmla="*/ 92075 w 133350"/>
                <a:gd name="connsiteY6" fmla="*/ 95250 h 134149"/>
                <a:gd name="connsiteX7" fmla="*/ 111125 w 133350"/>
                <a:gd name="connsiteY7" fmla="*/ 107950 h 134149"/>
                <a:gd name="connsiteX8" fmla="*/ 127000 w 133350"/>
                <a:gd name="connsiteY8" fmla="*/ 123825 h 134149"/>
                <a:gd name="connsiteX9" fmla="*/ 133350 w 133350"/>
                <a:gd name="connsiteY9" fmla="*/ 133350 h 134149"/>
                <a:gd name="connsiteX10" fmla="*/ 127000 w 133350"/>
                <a:gd name="connsiteY10" fmla="*/ 117475 h 134149"/>
                <a:gd name="connsiteX11" fmla="*/ 120650 w 133350"/>
                <a:gd name="connsiteY11" fmla="*/ 95250 h 134149"/>
                <a:gd name="connsiteX12" fmla="*/ 117475 w 133350"/>
                <a:gd name="connsiteY12" fmla="*/ 85725 h 134149"/>
                <a:gd name="connsiteX13" fmla="*/ 104775 w 133350"/>
                <a:gd name="connsiteY13" fmla="*/ 82550 h 134149"/>
                <a:gd name="connsiteX14" fmla="*/ 79375 w 133350"/>
                <a:gd name="connsiteY14" fmla="*/ 44450 h 134149"/>
                <a:gd name="connsiteX15" fmla="*/ 63500 w 133350"/>
                <a:gd name="connsiteY15" fmla="*/ 28575 h 134149"/>
                <a:gd name="connsiteX16" fmla="*/ 34925 w 133350"/>
                <a:gd name="connsiteY16" fmla="*/ 25400 h 134149"/>
                <a:gd name="connsiteX17" fmla="*/ 28575 w 133350"/>
                <a:gd name="connsiteY17" fmla="*/ 15875 h 134149"/>
                <a:gd name="connsiteX18" fmla="*/ 0 w 133350"/>
                <a:gd name="connsiteY18" fmla="*/ 0 h 134149"/>
                <a:gd name="connsiteX19" fmla="*/ 15875 w 133350"/>
                <a:gd name="connsiteY19" fmla="*/ 38100 h 134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350" h="134149">
                  <a:moveTo>
                    <a:pt x="15875" y="38100"/>
                  </a:moveTo>
                  <a:cubicBezTo>
                    <a:pt x="19769" y="41215"/>
                    <a:pt x="34536" y="53780"/>
                    <a:pt x="41275" y="57150"/>
                  </a:cubicBezTo>
                  <a:cubicBezTo>
                    <a:pt x="44268" y="58647"/>
                    <a:pt x="47625" y="59267"/>
                    <a:pt x="50800" y="60325"/>
                  </a:cubicBezTo>
                  <a:cubicBezTo>
                    <a:pt x="51858" y="63500"/>
                    <a:pt x="51608" y="67483"/>
                    <a:pt x="53975" y="69850"/>
                  </a:cubicBezTo>
                  <a:cubicBezTo>
                    <a:pt x="56342" y="72217"/>
                    <a:pt x="60424" y="71707"/>
                    <a:pt x="63500" y="73025"/>
                  </a:cubicBezTo>
                  <a:cubicBezTo>
                    <a:pt x="67850" y="74889"/>
                    <a:pt x="71967" y="77258"/>
                    <a:pt x="76200" y="79375"/>
                  </a:cubicBezTo>
                  <a:cubicBezTo>
                    <a:pt x="87842" y="96837"/>
                    <a:pt x="76200" y="82021"/>
                    <a:pt x="92075" y="95250"/>
                  </a:cubicBezTo>
                  <a:cubicBezTo>
                    <a:pt x="107930" y="108463"/>
                    <a:pt x="94386" y="102370"/>
                    <a:pt x="111125" y="107950"/>
                  </a:cubicBezTo>
                  <a:cubicBezTo>
                    <a:pt x="126680" y="139059"/>
                    <a:pt x="107535" y="108253"/>
                    <a:pt x="127000" y="123825"/>
                  </a:cubicBezTo>
                  <a:cubicBezTo>
                    <a:pt x="129980" y="126209"/>
                    <a:pt x="133350" y="137166"/>
                    <a:pt x="133350" y="133350"/>
                  </a:cubicBezTo>
                  <a:cubicBezTo>
                    <a:pt x="133350" y="127651"/>
                    <a:pt x="129001" y="122811"/>
                    <a:pt x="127000" y="117475"/>
                  </a:cubicBezTo>
                  <a:cubicBezTo>
                    <a:pt x="122432" y="105295"/>
                    <a:pt x="124653" y="109261"/>
                    <a:pt x="120650" y="95250"/>
                  </a:cubicBezTo>
                  <a:cubicBezTo>
                    <a:pt x="119731" y="92032"/>
                    <a:pt x="120088" y="87816"/>
                    <a:pt x="117475" y="85725"/>
                  </a:cubicBezTo>
                  <a:cubicBezTo>
                    <a:pt x="114068" y="82999"/>
                    <a:pt x="109008" y="83608"/>
                    <a:pt x="104775" y="82550"/>
                  </a:cubicBezTo>
                  <a:lnTo>
                    <a:pt x="79375" y="44450"/>
                  </a:lnTo>
                  <a:cubicBezTo>
                    <a:pt x="75142" y="38100"/>
                    <a:pt x="71967" y="30692"/>
                    <a:pt x="63500" y="28575"/>
                  </a:cubicBezTo>
                  <a:cubicBezTo>
                    <a:pt x="54203" y="26251"/>
                    <a:pt x="44450" y="26458"/>
                    <a:pt x="34925" y="25400"/>
                  </a:cubicBezTo>
                  <a:cubicBezTo>
                    <a:pt x="32808" y="22225"/>
                    <a:pt x="31447" y="18388"/>
                    <a:pt x="28575" y="15875"/>
                  </a:cubicBezTo>
                  <a:cubicBezTo>
                    <a:pt x="15138" y="4118"/>
                    <a:pt x="13082" y="4361"/>
                    <a:pt x="0" y="0"/>
                  </a:cubicBezTo>
                  <a:lnTo>
                    <a:pt x="15875" y="38100"/>
                  </a:lnTo>
                  <a:close/>
                </a:path>
              </a:pathLst>
            </a:custGeom>
            <a:solidFill>
              <a:srgbClr val="669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2E2C10D6-FD6A-4CBA-A9E5-6D78DB9F7F7B}"/>
                </a:ext>
              </a:extLst>
            </p:cNvPr>
            <p:cNvSpPr/>
            <p:nvPr userDrawn="1"/>
          </p:nvSpPr>
          <p:spPr>
            <a:xfrm>
              <a:off x="6904446" y="3924300"/>
              <a:ext cx="266062" cy="197530"/>
            </a:xfrm>
            <a:custGeom>
              <a:avLst/>
              <a:gdLst>
                <a:gd name="connsiteX0" fmla="*/ 264704 w 266062"/>
                <a:gd name="connsiteY0" fmla="*/ 12700 h 197530"/>
                <a:gd name="connsiteX1" fmla="*/ 201204 w 266062"/>
                <a:gd name="connsiteY1" fmla="*/ 6350 h 197530"/>
                <a:gd name="connsiteX2" fmla="*/ 191679 w 266062"/>
                <a:gd name="connsiteY2" fmla="*/ 0 h 197530"/>
                <a:gd name="connsiteX3" fmla="*/ 166279 w 266062"/>
                <a:gd name="connsiteY3" fmla="*/ 3175 h 197530"/>
                <a:gd name="connsiteX4" fmla="*/ 163104 w 266062"/>
                <a:gd name="connsiteY4" fmla="*/ 25400 h 197530"/>
                <a:gd name="connsiteX5" fmla="*/ 159929 w 266062"/>
                <a:gd name="connsiteY5" fmla="*/ 34925 h 197530"/>
                <a:gd name="connsiteX6" fmla="*/ 156754 w 266062"/>
                <a:gd name="connsiteY6" fmla="*/ 47625 h 197530"/>
                <a:gd name="connsiteX7" fmla="*/ 150404 w 266062"/>
                <a:gd name="connsiteY7" fmla="*/ 66675 h 197530"/>
                <a:gd name="connsiteX8" fmla="*/ 131354 w 266062"/>
                <a:gd name="connsiteY8" fmla="*/ 79375 h 197530"/>
                <a:gd name="connsiteX9" fmla="*/ 121829 w 266062"/>
                <a:gd name="connsiteY9" fmla="*/ 101600 h 197530"/>
                <a:gd name="connsiteX10" fmla="*/ 102779 w 266062"/>
                <a:gd name="connsiteY10" fmla="*/ 120650 h 197530"/>
                <a:gd name="connsiteX11" fmla="*/ 86904 w 266062"/>
                <a:gd name="connsiteY11" fmla="*/ 149225 h 197530"/>
                <a:gd name="connsiteX12" fmla="*/ 77379 w 266062"/>
                <a:gd name="connsiteY12" fmla="*/ 155575 h 197530"/>
                <a:gd name="connsiteX13" fmla="*/ 71029 w 266062"/>
                <a:gd name="connsiteY13" fmla="*/ 165100 h 197530"/>
                <a:gd name="connsiteX14" fmla="*/ 48804 w 266062"/>
                <a:gd name="connsiteY14" fmla="*/ 174625 h 197530"/>
                <a:gd name="connsiteX15" fmla="*/ 13879 w 266062"/>
                <a:gd name="connsiteY15" fmla="*/ 184150 h 197530"/>
                <a:gd name="connsiteX16" fmla="*/ 4354 w 266062"/>
                <a:gd name="connsiteY16" fmla="*/ 187325 h 197530"/>
                <a:gd name="connsiteX17" fmla="*/ 1179 w 266062"/>
                <a:gd name="connsiteY17" fmla="*/ 196850 h 197530"/>
                <a:gd name="connsiteX18" fmla="*/ 23404 w 266062"/>
                <a:gd name="connsiteY18" fmla="*/ 193675 h 197530"/>
                <a:gd name="connsiteX19" fmla="*/ 42454 w 266062"/>
                <a:gd name="connsiteY19" fmla="*/ 187325 h 197530"/>
                <a:gd name="connsiteX20" fmla="*/ 71029 w 266062"/>
                <a:gd name="connsiteY20" fmla="*/ 180975 h 197530"/>
                <a:gd name="connsiteX21" fmla="*/ 96429 w 266062"/>
                <a:gd name="connsiteY21" fmla="*/ 177800 h 197530"/>
                <a:gd name="connsiteX22" fmla="*/ 125004 w 266062"/>
                <a:gd name="connsiteY22" fmla="*/ 165100 h 197530"/>
                <a:gd name="connsiteX23" fmla="*/ 131354 w 266062"/>
                <a:gd name="connsiteY23" fmla="*/ 155575 h 197530"/>
                <a:gd name="connsiteX24" fmla="*/ 150404 w 266062"/>
                <a:gd name="connsiteY24" fmla="*/ 146050 h 197530"/>
                <a:gd name="connsiteX25" fmla="*/ 178979 w 266062"/>
                <a:gd name="connsiteY25" fmla="*/ 123825 h 197530"/>
                <a:gd name="connsiteX26" fmla="*/ 188504 w 266062"/>
                <a:gd name="connsiteY26" fmla="*/ 117475 h 197530"/>
                <a:gd name="connsiteX27" fmla="*/ 198029 w 266062"/>
                <a:gd name="connsiteY27" fmla="*/ 111125 h 197530"/>
                <a:gd name="connsiteX28" fmla="*/ 207554 w 266062"/>
                <a:gd name="connsiteY28" fmla="*/ 101600 h 197530"/>
                <a:gd name="connsiteX29" fmla="*/ 217079 w 266062"/>
                <a:gd name="connsiteY29" fmla="*/ 95250 h 197530"/>
                <a:gd name="connsiteX30" fmla="*/ 236129 w 266062"/>
                <a:gd name="connsiteY30" fmla="*/ 76200 h 197530"/>
                <a:gd name="connsiteX31" fmla="*/ 239304 w 266062"/>
                <a:gd name="connsiteY31" fmla="*/ 63500 h 197530"/>
                <a:gd name="connsiteX32" fmla="*/ 245654 w 266062"/>
                <a:gd name="connsiteY32" fmla="*/ 53975 h 197530"/>
                <a:gd name="connsiteX33" fmla="*/ 264704 w 266062"/>
                <a:gd name="connsiteY33" fmla="*/ 12700 h 197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66062" h="197530">
                  <a:moveTo>
                    <a:pt x="264704" y="12700"/>
                  </a:moveTo>
                  <a:cubicBezTo>
                    <a:pt x="257296" y="4762"/>
                    <a:pt x="217769" y="14633"/>
                    <a:pt x="201204" y="6350"/>
                  </a:cubicBezTo>
                  <a:cubicBezTo>
                    <a:pt x="197791" y="4643"/>
                    <a:pt x="194854" y="2117"/>
                    <a:pt x="191679" y="0"/>
                  </a:cubicBezTo>
                  <a:lnTo>
                    <a:pt x="166279" y="3175"/>
                  </a:lnTo>
                  <a:cubicBezTo>
                    <a:pt x="160686" y="8147"/>
                    <a:pt x="164572" y="18062"/>
                    <a:pt x="163104" y="25400"/>
                  </a:cubicBezTo>
                  <a:cubicBezTo>
                    <a:pt x="162448" y="28682"/>
                    <a:pt x="160848" y="31707"/>
                    <a:pt x="159929" y="34925"/>
                  </a:cubicBezTo>
                  <a:cubicBezTo>
                    <a:pt x="158730" y="39121"/>
                    <a:pt x="158008" y="43445"/>
                    <a:pt x="156754" y="47625"/>
                  </a:cubicBezTo>
                  <a:cubicBezTo>
                    <a:pt x="154831" y="54036"/>
                    <a:pt x="155973" y="62962"/>
                    <a:pt x="150404" y="66675"/>
                  </a:cubicBezTo>
                  <a:lnTo>
                    <a:pt x="131354" y="79375"/>
                  </a:lnTo>
                  <a:cubicBezTo>
                    <a:pt x="108240" y="114045"/>
                    <a:pt x="142331" y="60595"/>
                    <a:pt x="121829" y="101600"/>
                  </a:cubicBezTo>
                  <a:cubicBezTo>
                    <a:pt x="115922" y="113415"/>
                    <a:pt x="112447" y="114205"/>
                    <a:pt x="102779" y="120650"/>
                  </a:cubicBezTo>
                  <a:cubicBezTo>
                    <a:pt x="99470" y="130576"/>
                    <a:pt x="96262" y="142987"/>
                    <a:pt x="86904" y="149225"/>
                  </a:cubicBezTo>
                  <a:lnTo>
                    <a:pt x="77379" y="155575"/>
                  </a:lnTo>
                  <a:cubicBezTo>
                    <a:pt x="75262" y="158750"/>
                    <a:pt x="73960" y="162657"/>
                    <a:pt x="71029" y="165100"/>
                  </a:cubicBezTo>
                  <a:cubicBezTo>
                    <a:pt x="63596" y="171294"/>
                    <a:pt x="56978" y="171122"/>
                    <a:pt x="48804" y="174625"/>
                  </a:cubicBezTo>
                  <a:cubicBezTo>
                    <a:pt x="24562" y="185014"/>
                    <a:pt x="48455" y="179211"/>
                    <a:pt x="13879" y="184150"/>
                  </a:cubicBezTo>
                  <a:cubicBezTo>
                    <a:pt x="10704" y="185208"/>
                    <a:pt x="6721" y="184958"/>
                    <a:pt x="4354" y="187325"/>
                  </a:cubicBezTo>
                  <a:cubicBezTo>
                    <a:pt x="1987" y="189692"/>
                    <a:pt x="-1996" y="195792"/>
                    <a:pt x="1179" y="196850"/>
                  </a:cubicBezTo>
                  <a:cubicBezTo>
                    <a:pt x="8279" y="199217"/>
                    <a:pt x="15996" y="194733"/>
                    <a:pt x="23404" y="193675"/>
                  </a:cubicBezTo>
                  <a:cubicBezTo>
                    <a:pt x="29754" y="191558"/>
                    <a:pt x="35960" y="188948"/>
                    <a:pt x="42454" y="187325"/>
                  </a:cubicBezTo>
                  <a:cubicBezTo>
                    <a:pt x="52567" y="184797"/>
                    <a:pt x="60549" y="182587"/>
                    <a:pt x="71029" y="180975"/>
                  </a:cubicBezTo>
                  <a:cubicBezTo>
                    <a:pt x="79462" y="179678"/>
                    <a:pt x="87962" y="178858"/>
                    <a:pt x="96429" y="177800"/>
                  </a:cubicBezTo>
                  <a:cubicBezTo>
                    <a:pt x="119099" y="170243"/>
                    <a:pt x="109910" y="175163"/>
                    <a:pt x="125004" y="165100"/>
                  </a:cubicBezTo>
                  <a:cubicBezTo>
                    <a:pt x="127121" y="161925"/>
                    <a:pt x="128656" y="158273"/>
                    <a:pt x="131354" y="155575"/>
                  </a:cubicBezTo>
                  <a:cubicBezTo>
                    <a:pt x="137509" y="149420"/>
                    <a:pt x="142657" y="148632"/>
                    <a:pt x="150404" y="146050"/>
                  </a:cubicBezTo>
                  <a:cubicBezTo>
                    <a:pt x="165325" y="131129"/>
                    <a:pt x="156193" y="139016"/>
                    <a:pt x="178979" y="123825"/>
                  </a:cubicBezTo>
                  <a:lnTo>
                    <a:pt x="188504" y="117475"/>
                  </a:lnTo>
                  <a:cubicBezTo>
                    <a:pt x="191679" y="115358"/>
                    <a:pt x="195331" y="113823"/>
                    <a:pt x="198029" y="111125"/>
                  </a:cubicBezTo>
                  <a:cubicBezTo>
                    <a:pt x="201204" y="107950"/>
                    <a:pt x="204105" y="104475"/>
                    <a:pt x="207554" y="101600"/>
                  </a:cubicBezTo>
                  <a:cubicBezTo>
                    <a:pt x="210485" y="99157"/>
                    <a:pt x="214227" y="97785"/>
                    <a:pt x="217079" y="95250"/>
                  </a:cubicBezTo>
                  <a:cubicBezTo>
                    <a:pt x="223791" y="89284"/>
                    <a:pt x="236129" y="76200"/>
                    <a:pt x="236129" y="76200"/>
                  </a:cubicBezTo>
                  <a:cubicBezTo>
                    <a:pt x="237187" y="71967"/>
                    <a:pt x="237585" y="67511"/>
                    <a:pt x="239304" y="63500"/>
                  </a:cubicBezTo>
                  <a:cubicBezTo>
                    <a:pt x="240807" y="59993"/>
                    <a:pt x="243691" y="57247"/>
                    <a:pt x="245654" y="53975"/>
                  </a:cubicBezTo>
                  <a:cubicBezTo>
                    <a:pt x="246872" y="51946"/>
                    <a:pt x="272112" y="20638"/>
                    <a:pt x="264704" y="12700"/>
                  </a:cubicBezTo>
                  <a:close/>
                </a:path>
              </a:pathLst>
            </a:custGeom>
            <a:solidFill>
              <a:srgbClr val="669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7C1BA45-B4A7-4593-8B52-7AA36546AB18}"/>
                </a:ext>
              </a:extLst>
            </p:cNvPr>
            <p:cNvSpPr/>
            <p:nvPr userDrawn="1"/>
          </p:nvSpPr>
          <p:spPr>
            <a:xfrm rot="21324604">
              <a:off x="4985532" y="3252717"/>
              <a:ext cx="250946" cy="160537"/>
            </a:xfrm>
            <a:custGeom>
              <a:avLst/>
              <a:gdLst>
                <a:gd name="connsiteX0" fmla="*/ 250837 w 250946"/>
                <a:gd name="connsiteY0" fmla="*/ 159615 h 160537"/>
                <a:gd name="connsiteX1" fmla="*/ 238931 w 250946"/>
                <a:gd name="connsiteY1" fmla="*/ 150090 h 160537"/>
                <a:gd name="connsiteX2" fmla="*/ 234169 w 250946"/>
                <a:gd name="connsiteY2" fmla="*/ 142946 h 160537"/>
                <a:gd name="connsiteX3" fmla="*/ 212737 w 250946"/>
                <a:gd name="connsiteY3" fmla="*/ 138183 h 160537"/>
                <a:gd name="connsiteX4" fmla="*/ 205594 w 250946"/>
                <a:gd name="connsiteY4" fmla="*/ 135802 h 160537"/>
                <a:gd name="connsiteX5" fmla="*/ 198450 w 250946"/>
                <a:gd name="connsiteY5" fmla="*/ 131040 h 160537"/>
                <a:gd name="connsiteX6" fmla="*/ 174637 w 250946"/>
                <a:gd name="connsiteY6" fmla="*/ 128658 h 160537"/>
                <a:gd name="connsiteX7" fmla="*/ 143681 w 250946"/>
                <a:gd name="connsiteY7" fmla="*/ 123896 h 160537"/>
                <a:gd name="connsiteX8" fmla="*/ 117487 w 250946"/>
                <a:gd name="connsiteY8" fmla="*/ 109608 h 160537"/>
                <a:gd name="connsiteX9" fmla="*/ 103200 w 250946"/>
                <a:gd name="connsiteY9" fmla="*/ 104846 h 160537"/>
                <a:gd name="connsiteX10" fmla="*/ 96056 w 250946"/>
                <a:gd name="connsiteY10" fmla="*/ 100083 h 160537"/>
                <a:gd name="connsiteX11" fmla="*/ 86531 w 250946"/>
                <a:gd name="connsiteY11" fmla="*/ 97702 h 160537"/>
                <a:gd name="connsiteX12" fmla="*/ 67481 w 250946"/>
                <a:gd name="connsiteY12" fmla="*/ 92940 h 160537"/>
                <a:gd name="connsiteX13" fmla="*/ 60337 w 250946"/>
                <a:gd name="connsiteY13" fmla="*/ 88177 h 160537"/>
                <a:gd name="connsiteX14" fmla="*/ 53194 w 250946"/>
                <a:gd name="connsiteY14" fmla="*/ 85796 h 160537"/>
                <a:gd name="connsiteX15" fmla="*/ 41287 w 250946"/>
                <a:gd name="connsiteY15" fmla="*/ 76271 h 160537"/>
                <a:gd name="connsiteX16" fmla="*/ 34144 w 250946"/>
                <a:gd name="connsiteY16" fmla="*/ 71508 h 160537"/>
                <a:gd name="connsiteX17" fmla="*/ 15094 w 250946"/>
                <a:gd name="connsiteY17" fmla="*/ 66746 h 160537"/>
                <a:gd name="connsiteX18" fmla="*/ 7950 w 250946"/>
                <a:gd name="connsiteY18" fmla="*/ 64365 h 160537"/>
                <a:gd name="connsiteX19" fmla="*/ 806 w 250946"/>
                <a:gd name="connsiteY19" fmla="*/ 59602 h 160537"/>
                <a:gd name="connsiteX20" fmla="*/ 7950 w 250946"/>
                <a:gd name="connsiteY20" fmla="*/ 14358 h 160537"/>
                <a:gd name="connsiteX21" fmla="*/ 15094 w 250946"/>
                <a:gd name="connsiteY21" fmla="*/ 11977 h 160537"/>
                <a:gd name="connsiteX22" fmla="*/ 29381 w 250946"/>
                <a:gd name="connsiteY22" fmla="*/ 71 h 160537"/>
                <a:gd name="connsiteX23" fmla="*/ 38906 w 250946"/>
                <a:gd name="connsiteY23" fmla="*/ 2452 h 160537"/>
                <a:gd name="connsiteX24" fmla="*/ 60337 w 250946"/>
                <a:gd name="connsiteY24" fmla="*/ 11977 h 160537"/>
                <a:gd name="connsiteX25" fmla="*/ 77006 w 250946"/>
                <a:gd name="connsiteY25" fmla="*/ 33408 h 160537"/>
                <a:gd name="connsiteX26" fmla="*/ 88912 w 250946"/>
                <a:gd name="connsiteY26" fmla="*/ 45315 h 160537"/>
                <a:gd name="connsiteX27" fmla="*/ 100819 w 250946"/>
                <a:gd name="connsiteY27" fmla="*/ 54840 h 160537"/>
                <a:gd name="connsiteX28" fmla="*/ 117487 w 250946"/>
                <a:gd name="connsiteY28" fmla="*/ 64365 h 160537"/>
                <a:gd name="connsiteX29" fmla="*/ 141300 w 250946"/>
                <a:gd name="connsiteY29" fmla="*/ 66746 h 160537"/>
                <a:gd name="connsiteX30" fmla="*/ 165112 w 250946"/>
                <a:gd name="connsiteY30" fmla="*/ 76271 h 160537"/>
                <a:gd name="connsiteX31" fmla="*/ 179400 w 250946"/>
                <a:gd name="connsiteY31" fmla="*/ 85796 h 160537"/>
                <a:gd name="connsiteX32" fmla="*/ 193687 w 250946"/>
                <a:gd name="connsiteY32" fmla="*/ 95321 h 160537"/>
                <a:gd name="connsiteX33" fmla="*/ 200831 w 250946"/>
                <a:gd name="connsiteY33" fmla="*/ 100083 h 160537"/>
                <a:gd name="connsiteX34" fmla="*/ 207975 w 250946"/>
                <a:gd name="connsiteY34" fmla="*/ 102465 h 160537"/>
                <a:gd name="connsiteX35" fmla="*/ 222262 w 250946"/>
                <a:gd name="connsiteY35" fmla="*/ 111990 h 160537"/>
                <a:gd name="connsiteX36" fmla="*/ 229406 w 250946"/>
                <a:gd name="connsiteY36" fmla="*/ 116752 h 160537"/>
                <a:gd name="connsiteX37" fmla="*/ 236550 w 250946"/>
                <a:gd name="connsiteY37" fmla="*/ 119133 h 160537"/>
                <a:gd name="connsiteX38" fmla="*/ 243694 w 250946"/>
                <a:gd name="connsiteY38" fmla="*/ 126277 h 160537"/>
                <a:gd name="connsiteX39" fmla="*/ 250837 w 250946"/>
                <a:gd name="connsiteY39" fmla="*/ 159615 h 16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50946" h="160537">
                  <a:moveTo>
                    <a:pt x="250837" y="159615"/>
                  </a:moveTo>
                  <a:cubicBezTo>
                    <a:pt x="250043" y="163584"/>
                    <a:pt x="242525" y="153684"/>
                    <a:pt x="238931" y="150090"/>
                  </a:cubicBezTo>
                  <a:cubicBezTo>
                    <a:pt x="236907" y="148066"/>
                    <a:pt x="236550" y="144534"/>
                    <a:pt x="234169" y="142946"/>
                  </a:cubicBezTo>
                  <a:cubicBezTo>
                    <a:pt x="232705" y="141970"/>
                    <a:pt x="213027" y="138256"/>
                    <a:pt x="212737" y="138183"/>
                  </a:cubicBezTo>
                  <a:cubicBezTo>
                    <a:pt x="210302" y="137574"/>
                    <a:pt x="207839" y="136924"/>
                    <a:pt x="205594" y="135802"/>
                  </a:cubicBezTo>
                  <a:cubicBezTo>
                    <a:pt x="203034" y="134522"/>
                    <a:pt x="201239" y="131684"/>
                    <a:pt x="198450" y="131040"/>
                  </a:cubicBezTo>
                  <a:cubicBezTo>
                    <a:pt x="190677" y="129246"/>
                    <a:pt x="182560" y="129590"/>
                    <a:pt x="174637" y="128658"/>
                  </a:cubicBezTo>
                  <a:cubicBezTo>
                    <a:pt x="164218" y="127432"/>
                    <a:pt x="154017" y="125618"/>
                    <a:pt x="143681" y="123896"/>
                  </a:cubicBezTo>
                  <a:cubicBezTo>
                    <a:pt x="128606" y="113845"/>
                    <a:pt x="132641" y="115118"/>
                    <a:pt x="117487" y="109608"/>
                  </a:cubicBezTo>
                  <a:cubicBezTo>
                    <a:pt x="112769" y="107892"/>
                    <a:pt x="103200" y="104846"/>
                    <a:pt x="103200" y="104846"/>
                  </a:cubicBezTo>
                  <a:cubicBezTo>
                    <a:pt x="100819" y="103258"/>
                    <a:pt x="98687" y="101210"/>
                    <a:pt x="96056" y="100083"/>
                  </a:cubicBezTo>
                  <a:cubicBezTo>
                    <a:pt x="93048" y="98794"/>
                    <a:pt x="89678" y="98601"/>
                    <a:pt x="86531" y="97702"/>
                  </a:cubicBezTo>
                  <a:cubicBezTo>
                    <a:pt x="69446" y="92821"/>
                    <a:pt x="91687" y="97781"/>
                    <a:pt x="67481" y="92940"/>
                  </a:cubicBezTo>
                  <a:cubicBezTo>
                    <a:pt x="65100" y="91352"/>
                    <a:pt x="62897" y="89457"/>
                    <a:pt x="60337" y="88177"/>
                  </a:cubicBezTo>
                  <a:cubicBezTo>
                    <a:pt x="58092" y="87055"/>
                    <a:pt x="55154" y="87364"/>
                    <a:pt x="53194" y="85796"/>
                  </a:cubicBezTo>
                  <a:cubicBezTo>
                    <a:pt x="37808" y="73487"/>
                    <a:pt x="59241" y="82255"/>
                    <a:pt x="41287" y="76271"/>
                  </a:cubicBezTo>
                  <a:cubicBezTo>
                    <a:pt x="38906" y="74683"/>
                    <a:pt x="36833" y="72486"/>
                    <a:pt x="34144" y="71508"/>
                  </a:cubicBezTo>
                  <a:cubicBezTo>
                    <a:pt x="27993" y="69271"/>
                    <a:pt x="21304" y="68816"/>
                    <a:pt x="15094" y="66746"/>
                  </a:cubicBezTo>
                  <a:lnTo>
                    <a:pt x="7950" y="64365"/>
                  </a:lnTo>
                  <a:cubicBezTo>
                    <a:pt x="5569" y="62777"/>
                    <a:pt x="1122" y="62447"/>
                    <a:pt x="806" y="59602"/>
                  </a:cubicBezTo>
                  <a:cubicBezTo>
                    <a:pt x="590" y="57655"/>
                    <a:pt x="-3247" y="23315"/>
                    <a:pt x="7950" y="14358"/>
                  </a:cubicBezTo>
                  <a:cubicBezTo>
                    <a:pt x="9910" y="12790"/>
                    <a:pt x="12713" y="12771"/>
                    <a:pt x="15094" y="11977"/>
                  </a:cubicBezTo>
                  <a:cubicBezTo>
                    <a:pt x="17111" y="9960"/>
                    <a:pt x="25511" y="624"/>
                    <a:pt x="29381" y="71"/>
                  </a:cubicBezTo>
                  <a:cubicBezTo>
                    <a:pt x="32621" y="-392"/>
                    <a:pt x="35771" y="1512"/>
                    <a:pt x="38906" y="2452"/>
                  </a:cubicBezTo>
                  <a:cubicBezTo>
                    <a:pt x="54362" y="7089"/>
                    <a:pt x="49898" y="5018"/>
                    <a:pt x="60337" y="11977"/>
                  </a:cubicBezTo>
                  <a:cubicBezTo>
                    <a:pt x="66845" y="31497"/>
                    <a:pt x="55589" y="1284"/>
                    <a:pt x="77006" y="33408"/>
                  </a:cubicBezTo>
                  <a:cubicBezTo>
                    <a:pt x="83357" y="42933"/>
                    <a:pt x="79388" y="38964"/>
                    <a:pt x="88912" y="45315"/>
                  </a:cubicBezTo>
                  <a:cubicBezTo>
                    <a:pt x="96941" y="57356"/>
                    <a:pt x="89317" y="49089"/>
                    <a:pt x="100819" y="54840"/>
                  </a:cubicBezTo>
                  <a:cubicBezTo>
                    <a:pt x="107061" y="57961"/>
                    <a:pt x="110184" y="62800"/>
                    <a:pt x="117487" y="64365"/>
                  </a:cubicBezTo>
                  <a:cubicBezTo>
                    <a:pt x="125287" y="66036"/>
                    <a:pt x="133362" y="65952"/>
                    <a:pt x="141300" y="66746"/>
                  </a:cubicBezTo>
                  <a:cubicBezTo>
                    <a:pt x="151527" y="70155"/>
                    <a:pt x="156350" y="71014"/>
                    <a:pt x="165112" y="76271"/>
                  </a:cubicBezTo>
                  <a:cubicBezTo>
                    <a:pt x="170020" y="79216"/>
                    <a:pt x="174637" y="82621"/>
                    <a:pt x="179400" y="85796"/>
                  </a:cubicBezTo>
                  <a:lnTo>
                    <a:pt x="193687" y="95321"/>
                  </a:lnTo>
                  <a:cubicBezTo>
                    <a:pt x="196068" y="96909"/>
                    <a:pt x="198116" y="99178"/>
                    <a:pt x="200831" y="100083"/>
                  </a:cubicBezTo>
                  <a:cubicBezTo>
                    <a:pt x="203212" y="100877"/>
                    <a:pt x="205781" y="101246"/>
                    <a:pt x="207975" y="102465"/>
                  </a:cubicBezTo>
                  <a:cubicBezTo>
                    <a:pt x="212978" y="105245"/>
                    <a:pt x="217500" y="108815"/>
                    <a:pt x="222262" y="111990"/>
                  </a:cubicBezTo>
                  <a:cubicBezTo>
                    <a:pt x="224643" y="113577"/>
                    <a:pt x="226691" y="115847"/>
                    <a:pt x="229406" y="116752"/>
                  </a:cubicBezTo>
                  <a:lnTo>
                    <a:pt x="236550" y="119133"/>
                  </a:lnTo>
                  <a:cubicBezTo>
                    <a:pt x="238931" y="121514"/>
                    <a:pt x="241107" y="124121"/>
                    <a:pt x="243694" y="126277"/>
                  </a:cubicBezTo>
                  <a:cubicBezTo>
                    <a:pt x="248008" y="129872"/>
                    <a:pt x="251631" y="155646"/>
                    <a:pt x="250837" y="159615"/>
                  </a:cubicBezTo>
                  <a:close/>
                </a:path>
              </a:pathLst>
            </a:custGeom>
            <a:solidFill>
              <a:srgbClr val="669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EC49B220-4AF9-45BA-A782-CC3BD81E91A4}"/>
                </a:ext>
              </a:extLst>
            </p:cNvPr>
            <p:cNvSpPr/>
            <p:nvPr userDrawn="1"/>
          </p:nvSpPr>
          <p:spPr>
            <a:xfrm>
              <a:off x="3186713" y="1127924"/>
              <a:ext cx="783598" cy="749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70E50A1-D840-4B2C-A5D3-524D79496569}"/>
                </a:ext>
              </a:extLst>
            </p:cNvPr>
            <p:cNvSpPr/>
            <p:nvPr userDrawn="1"/>
          </p:nvSpPr>
          <p:spPr>
            <a:xfrm>
              <a:off x="4239594" y="1557616"/>
              <a:ext cx="783598" cy="749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30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1000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337770"/>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3048000" y="143424"/>
            <a:ext cx="6096000" cy="769441"/>
          </a:xfrm>
          <a:prstGeom prst="rect">
            <a:avLst/>
          </a:prstGeom>
          <a:noFill/>
        </p:spPr>
        <p:txBody>
          <a:bodyPr wrap="square">
            <a:spAutoFit/>
          </a:bodyPr>
          <a:lstStyle/>
          <a:p>
            <a:pPr algn="ctr"/>
            <a:r>
              <a:rPr lang="en-US" sz="4400" b="1" i="0" dirty="0">
                <a:solidFill>
                  <a:srgbClr val="202122"/>
                </a:solidFill>
                <a:effectLst/>
                <a:latin typeface="Calibri" panose="020F0502020204030204" pitchFamily="34" charset="0"/>
                <a:cs typeface="Calibri" panose="020F0502020204030204" pitchFamily="34" charset="0"/>
              </a:rPr>
              <a:t>PESTLE Analysis</a:t>
            </a:r>
            <a:endParaRPr lang="en-US" sz="4400" b="1" dirty="0"/>
          </a:p>
        </p:txBody>
      </p:sp>
      <p:grpSp>
        <p:nvGrpSpPr>
          <p:cNvPr id="5" name="Group 4">
            <a:extLst>
              <a:ext uri="{FF2B5EF4-FFF2-40B4-BE49-F238E27FC236}">
                <a16:creationId xmlns:a16="http://schemas.microsoft.com/office/drawing/2014/main" id="{A0C8A352-3716-4355-9AE4-7976A1FBE505}"/>
              </a:ext>
            </a:extLst>
          </p:cNvPr>
          <p:cNvGrpSpPr/>
          <p:nvPr/>
        </p:nvGrpSpPr>
        <p:grpSpPr>
          <a:xfrm>
            <a:off x="547893" y="1079257"/>
            <a:ext cx="11096214" cy="769440"/>
            <a:chOff x="2444775" y="5386095"/>
            <a:chExt cx="2920550" cy="574937"/>
          </a:xfrm>
        </p:grpSpPr>
        <p:sp>
          <p:nvSpPr>
            <p:cNvPr id="18" name="Rounded Rectangle 54">
              <a:extLst>
                <a:ext uri="{FF2B5EF4-FFF2-40B4-BE49-F238E27FC236}">
                  <a16:creationId xmlns:a16="http://schemas.microsoft.com/office/drawing/2014/main" id="{6416C140-44EC-4272-97A5-798FF3523818}"/>
                </a:ext>
              </a:extLst>
            </p:cNvPr>
            <p:cNvSpPr/>
            <p:nvPr/>
          </p:nvSpPr>
          <p:spPr>
            <a:xfrm>
              <a:off x="2444775" y="5386095"/>
              <a:ext cx="2920550"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19" name="Rectangle 18">
              <a:extLst>
                <a:ext uri="{FF2B5EF4-FFF2-40B4-BE49-F238E27FC236}">
                  <a16:creationId xmlns:a16="http://schemas.microsoft.com/office/drawing/2014/main" id="{DC470BC1-EAD2-4E54-93D7-52A1F9CA6526}"/>
                </a:ext>
              </a:extLst>
            </p:cNvPr>
            <p:cNvSpPr/>
            <p:nvPr/>
          </p:nvSpPr>
          <p:spPr>
            <a:xfrm>
              <a:off x="2480800" y="5409091"/>
              <a:ext cx="2792692" cy="528943"/>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0" i="0" kern="0" dirty="0">
                  <a:solidFill>
                    <a:srgbClr val="000000"/>
                  </a:solidFill>
                  <a:latin typeface="Calibri" pitchFamily="34" charset="0"/>
                  <a:cs typeface="Calibri" pitchFamily="34" charset="0"/>
                </a:rPr>
                <a:t>1- Brainstorm all possible environmental factors that may affect the performance of your business.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Start from the provided PESTLE tree structure (Page-1)</a:t>
              </a:r>
              <a:endParaRPr kumimoji="0" lang="en-US" sz="2000" b="1" i="0" u="none" strike="noStrike" kern="0" cap="none" spc="0" normalizeH="0" baseline="0" noProof="0" dirty="0">
                <a:ln>
                  <a:noFill/>
                </a:ln>
                <a:solidFill>
                  <a:srgbClr val="0000CC"/>
                </a:solidFill>
                <a:effectLst/>
                <a:uLnTx/>
                <a:uFillTx/>
                <a:latin typeface="Calibri" panose="020F0502020204030204"/>
              </a:endParaRPr>
            </a:p>
          </p:txBody>
        </p:sp>
      </p:grpSp>
      <p:grpSp>
        <p:nvGrpSpPr>
          <p:cNvPr id="6" name="Group 5">
            <a:extLst>
              <a:ext uri="{FF2B5EF4-FFF2-40B4-BE49-F238E27FC236}">
                <a16:creationId xmlns:a16="http://schemas.microsoft.com/office/drawing/2014/main" id="{E310977A-1BAA-43BC-AA73-D4BE1D874477}"/>
              </a:ext>
            </a:extLst>
          </p:cNvPr>
          <p:cNvGrpSpPr/>
          <p:nvPr/>
        </p:nvGrpSpPr>
        <p:grpSpPr>
          <a:xfrm>
            <a:off x="547893" y="1879193"/>
            <a:ext cx="11096214" cy="769440"/>
            <a:chOff x="2444775" y="5386095"/>
            <a:chExt cx="2926475" cy="574937"/>
          </a:xfrm>
        </p:grpSpPr>
        <p:sp>
          <p:nvSpPr>
            <p:cNvPr id="16" name="Rounded Rectangle 52">
              <a:extLst>
                <a:ext uri="{FF2B5EF4-FFF2-40B4-BE49-F238E27FC236}">
                  <a16:creationId xmlns:a16="http://schemas.microsoft.com/office/drawing/2014/main" id="{1027C1C9-4C0D-4243-9A81-AD960753EE76}"/>
                </a:ext>
              </a:extLst>
            </p:cNvPr>
            <p:cNvSpPr/>
            <p:nvPr/>
          </p:nvSpPr>
          <p:spPr>
            <a:xfrm>
              <a:off x="2444775" y="5386095"/>
              <a:ext cx="2926475"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17" name="Rectangle 16">
              <a:extLst>
                <a:ext uri="{FF2B5EF4-FFF2-40B4-BE49-F238E27FC236}">
                  <a16:creationId xmlns:a16="http://schemas.microsoft.com/office/drawing/2014/main" id="{B2DE1081-28AA-43ED-B2ED-7F7A3E492D6B}"/>
                </a:ext>
              </a:extLst>
            </p:cNvPr>
            <p:cNvSpPr/>
            <p:nvPr/>
          </p:nvSpPr>
          <p:spPr>
            <a:xfrm>
              <a:off x="2480874" y="5409091"/>
              <a:ext cx="2798358" cy="528943"/>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0" i="0" kern="0" dirty="0">
                  <a:solidFill>
                    <a:srgbClr val="000000"/>
                  </a:solidFill>
                  <a:latin typeface="Calibri" pitchFamily="34" charset="0"/>
                  <a:cs typeface="Calibri" pitchFamily="34" charset="0"/>
                </a:rPr>
                <a:t>2- Identify the potential opportunities and/or threats that may arise from each factor.</a:t>
              </a:r>
            </a:p>
            <a:p>
              <a:pPr>
                <a:defRPr/>
              </a:pP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PESTLE tree structure (Page-2)</a:t>
              </a:r>
              <a:r>
                <a:rPr lang="en-US" sz="2000" b="0" i="0" kern="0" dirty="0">
                  <a:solidFill>
                    <a:srgbClr val="000000"/>
                  </a:solidFill>
                  <a:latin typeface="Calibri" pitchFamily="34" charset="0"/>
                  <a:cs typeface="Calibri" pitchFamily="34" charset="0"/>
                </a:rPr>
                <a:t> </a:t>
              </a:r>
              <a:endParaRPr kumimoji="0" lang="en-US" sz="2000" b="0" i="0" u="none" strike="noStrike" kern="0" cap="none" spc="0" normalizeH="0" baseline="0" noProof="0" dirty="0">
                <a:ln>
                  <a:noFill/>
                </a:ln>
                <a:solidFill>
                  <a:prstClr val="black"/>
                </a:solidFill>
                <a:effectLst/>
                <a:uLnTx/>
                <a:uFillTx/>
                <a:latin typeface="Calibri" panose="020F0502020204030204"/>
              </a:endParaRPr>
            </a:p>
          </p:txBody>
        </p:sp>
      </p:grpSp>
      <p:grpSp>
        <p:nvGrpSpPr>
          <p:cNvPr id="7" name="Group 6">
            <a:extLst>
              <a:ext uri="{FF2B5EF4-FFF2-40B4-BE49-F238E27FC236}">
                <a16:creationId xmlns:a16="http://schemas.microsoft.com/office/drawing/2014/main" id="{CEC70799-4606-4947-9B8C-7CCF209CBA8D}"/>
              </a:ext>
            </a:extLst>
          </p:cNvPr>
          <p:cNvGrpSpPr/>
          <p:nvPr/>
        </p:nvGrpSpPr>
        <p:grpSpPr>
          <a:xfrm>
            <a:off x="547892" y="2679129"/>
            <a:ext cx="11096216" cy="769440"/>
            <a:chOff x="2444775" y="5386096"/>
            <a:chExt cx="2781718" cy="574937"/>
          </a:xfrm>
        </p:grpSpPr>
        <p:sp>
          <p:nvSpPr>
            <p:cNvPr id="14" name="Rounded Rectangle 50">
              <a:extLst>
                <a:ext uri="{FF2B5EF4-FFF2-40B4-BE49-F238E27FC236}">
                  <a16:creationId xmlns:a16="http://schemas.microsoft.com/office/drawing/2014/main" id="{A2C77891-C234-4F42-857B-6F72978954D8}"/>
                </a:ext>
              </a:extLst>
            </p:cNvPr>
            <p:cNvSpPr/>
            <p:nvPr/>
          </p:nvSpPr>
          <p:spPr>
            <a:xfrm>
              <a:off x="2444775" y="5386096"/>
              <a:ext cx="2781718"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15" name="Rectangle 14">
              <a:extLst>
                <a:ext uri="{FF2B5EF4-FFF2-40B4-BE49-F238E27FC236}">
                  <a16:creationId xmlns:a16="http://schemas.microsoft.com/office/drawing/2014/main" id="{8AA1C9AA-7F8A-40EB-B06E-0E0015AE3C46}"/>
                </a:ext>
              </a:extLst>
            </p:cNvPr>
            <p:cNvSpPr/>
            <p:nvPr/>
          </p:nvSpPr>
          <p:spPr>
            <a:xfrm>
              <a:off x="2479089" y="5409092"/>
              <a:ext cx="2659938" cy="528943"/>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0" i="0" kern="0" dirty="0">
                  <a:solidFill>
                    <a:srgbClr val="000000"/>
                  </a:solidFill>
                  <a:latin typeface="Calibri" pitchFamily="34" charset="0"/>
                  <a:cs typeface="Calibri" pitchFamily="34" charset="0"/>
                </a:rPr>
                <a:t>3- Identify sources of information for each environmental factor.</a:t>
              </a:r>
            </a:p>
            <a:p>
              <a:pPr>
                <a:defRPr/>
              </a:pP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PESTLE tree structure (Page-3)</a:t>
              </a:r>
              <a:r>
                <a:rPr lang="en-US" sz="2000" b="0" i="0" kern="0" dirty="0">
                  <a:solidFill>
                    <a:srgbClr val="000000"/>
                  </a:solidFill>
                  <a:latin typeface="Calibri" pitchFamily="34" charset="0"/>
                  <a:cs typeface="Calibri" pitchFamily="34" charset="0"/>
                </a:rPr>
                <a:t> </a:t>
              </a:r>
              <a:endParaRPr kumimoji="0" lang="en-US" sz="2000" b="0" i="0" u="none" strike="noStrike" kern="0" cap="none" spc="0" normalizeH="0" baseline="0" noProof="0" dirty="0">
                <a:ln>
                  <a:noFill/>
                </a:ln>
                <a:solidFill>
                  <a:prstClr val="black"/>
                </a:solidFill>
                <a:effectLst/>
                <a:uLnTx/>
                <a:uFillTx/>
                <a:latin typeface="Calibri" panose="020F0502020204030204"/>
              </a:endParaRPr>
            </a:p>
          </p:txBody>
        </p:sp>
      </p:grpSp>
      <p:grpSp>
        <p:nvGrpSpPr>
          <p:cNvPr id="8" name="Group 7">
            <a:extLst>
              <a:ext uri="{FF2B5EF4-FFF2-40B4-BE49-F238E27FC236}">
                <a16:creationId xmlns:a16="http://schemas.microsoft.com/office/drawing/2014/main" id="{4B164DD8-980B-4676-AFE2-D238B91747FB}"/>
              </a:ext>
            </a:extLst>
          </p:cNvPr>
          <p:cNvGrpSpPr/>
          <p:nvPr/>
        </p:nvGrpSpPr>
        <p:grpSpPr>
          <a:xfrm>
            <a:off x="547892" y="3479065"/>
            <a:ext cx="11096216" cy="769440"/>
            <a:chOff x="2444775" y="5386095"/>
            <a:chExt cx="2781718" cy="574937"/>
          </a:xfrm>
        </p:grpSpPr>
        <p:sp>
          <p:nvSpPr>
            <p:cNvPr id="12" name="Rounded Rectangle 48">
              <a:extLst>
                <a:ext uri="{FF2B5EF4-FFF2-40B4-BE49-F238E27FC236}">
                  <a16:creationId xmlns:a16="http://schemas.microsoft.com/office/drawing/2014/main" id="{DCACF515-2CB0-47B7-A240-92866596AF2E}"/>
                </a:ext>
              </a:extLst>
            </p:cNvPr>
            <p:cNvSpPr/>
            <p:nvPr/>
          </p:nvSpPr>
          <p:spPr>
            <a:xfrm>
              <a:off x="2444775" y="5386095"/>
              <a:ext cx="2781718"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13" name="Rectangle 12">
              <a:extLst>
                <a:ext uri="{FF2B5EF4-FFF2-40B4-BE49-F238E27FC236}">
                  <a16:creationId xmlns:a16="http://schemas.microsoft.com/office/drawing/2014/main" id="{B8CBF0D5-B8AE-4A7B-8029-1E536B4E22E7}"/>
                </a:ext>
              </a:extLst>
            </p:cNvPr>
            <p:cNvSpPr/>
            <p:nvPr/>
          </p:nvSpPr>
          <p:spPr>
            <a:xfrm>
              <a:off x="2479089" y="5409092"/>
              <a:ext cx="2647461" cy="528943"/>
            </a:xfrm>
            <a:prstGeom prst="rect">
              <a:avLst/>
            </a:prstGeom>
          </p:spPr>
          <p:txBody>
            <a:bodyPr wrap="square" anchor="ctr">
              <a:spAutoFit/>
            </a:bodyPr>
            <a:lstStyle/>
            <a:p>
              <a:pPr>
                <a:defRPr/>
              </a:pPr>
              <a:r>
                <a:rPr lang="en-US" sz="2000" b="0" i="0" kern="0" dirty="0">
                  <a:solidFill>
                    <a:srgbClr val="000000"/>
                  </a:solidFill>
                  <a:latin typeface="Calibri" pitchFamily="34" charset="0"/>
                  <a:cs typeface="Calibri" pitchFamily="34" charset="0"/>
                </a:rPr>
                <a:t>4- Prepare the analysis questionnaire to be used during the research and data collection.</a:t>
              </a:r>
              <a:br>
                <a:rPr lang="en-US" sz="2000" b="0" i="0" kern="0" dirty="0">
                  <a:solidFill>
                    <a:srgbClr val="000000"/>
                  </a:solidFill>
                  <a:latin typeface="Calibri" pitchFamily="34" charset="0"/>
                  <a:cs typeface="Calibri" pitchFamily="34" charset="0"/>
                </a:rPr>
              </a:b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template (Page-5)</a:t>
              </a:r>
              <a:r>
                <a:rPr lang="en-US" sz="2000" b="0" i="0" kern="0" dirty="0">
                  <a:solidFill>
                    <a:srgbClr val="000000"/>
                  </a:solidFill>
                  <a:latin typeface="Calibri" pitchFamily="34" charset="0"/>
                  <a:cs typeface="Calibri" pitchFamily="34" charset="0"/>
                </a:rPr>
                <a:t> </a:t>
              </a:r>
              <a:endParaRPr kumimoji="0" lang="en-US" sz="2000" b="0" i="0" u="none" strike="noStrike" kern="0" cap="none" spc="0" normalizeH="0" baseline="0" noProof="0" dirty="0">
                <a:ln>
                  <a:noFill/>
                </a:ln>
                <a:solidFill>
                  <a:prstClr val="black"/>
                </a:solidFill>
                <a:effectLst/>
                <a:uLnTx/>
                <a:uFillTx/>
                <a:latin typeface="Calibri" panose="020F0502020204030204"/>
              </a:endParaRPr>
            </a:p>
          </p:txBody>
        </p:sp>
      </p:grpSp>
      <p:grpSp>
        <p:nvGrpSpPr>
          <p:cNvPr id="9" name="Group 8">
            <a:extLst>
              <a:ext uri="{FF2B5EF4-FFF2-40B4-BE49-F238E27FC236}">
                <a16:creationId xmlns:a16="http://schemas.microsoft.com/office/drawing/2014/main" id="{F43EE5BF-4AA9-4CD2-824E-3ECDE446DF92}"/>
              </a:ext>
            </a:extLst>
          </p:cNvPr>
          <p:cNvGrpSpPr/>
          <p:nvPr/>
        </p:nvGrpSpPr>
        <p:grpSpPr>
          <a:xfrm>
            <a:off x="547892" y="4279001"/>
            <a:ext cx="11096219" cy="769440"/>
            <a:chOff x="2444775" y="5386095"/>
            <a:chExt cx="2781718" cy="574937"/>
          </a:xfrm>
        </p:grpSpPr>
        <p:sp>
          <p:nvSpPr>
            <p:cNvPr id="10" name="Rounded Rectangle 57">
              <a:extLst>
                <a:ext uri="{FF2B5EF4-FFF2-40B4-BE49-F238E27FC236}">
                  <a16:creationId xmlns:a16="http://schemas.microsoft.com/office/drawing/2014/main" id="{BB618539-10B3-41DF-A56B-6335F8EEAF94}"/>
                </a:ext>
              </a:extLst>
            </p:cNvPr>
            <p:cNvSpPr/>
            <p:nvPr/>
          </p:nvSpPr>
          <p:spPr>
            <a:xfrm>
              <a:off x="2444775" y="5386095"/>
              <a:ext cx="2781718"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11" name="Rectangle 10">
              <a:extLst>
                <a:ext uri="{FF2B5EF4-FFF2-40B4-BE49-F238E27FC236}">
                  <a16:creationId xmlns:a16="http://schemas.microsoft.com/office/drawing/2014/main" id="{28C34387-BD28-42D9-B380-CA71F6F5D8DA}"/>
                </a:ext>
              </a:extLst>
            </p:cNvPr>
            <p:cNvSpPr/>
            <p:nvPr/>
          </p:nvSpPr>
          <p:spPr>
            <a:xfrm>
              <a:off x="2479089" y="5409085"/>
              <a:ext cx="2713089" cy="528943"/>
            </a:xfrm>
            <a:prstGeom prst="rect">
              <a:avLst/>
            </a:prstGeom>
          </p:spPr>
          <p:txBody>
            <a:bodyPr wrap="square" anchor="ctr">
              <a:spAutoFit/>
            </a:bodyPr>
            <a:lstStyle/>
            <a:p>
              <a:pPr>
                <a:defRPr/>
              </a:pPr>
              <a:r>
                <a:rPr lang="en-US" sz="2000" b="0" i="0" kern="0" dirty="0">
                  <a:solidFill>
                    <a:srgbClr val="000000"/>
                  </a:solidFill>
                  <a:latin typeface="Calibri" pitchFamily="34" charset="0"/>
                  <a:cs typeface="Calibri" pitchFamily="34" charset="0"/>
                </a:rPr>
                <a:t>5- Collect external environmental data from the appropriate data sources.</a:t>
              </a:r>
              <a:br>
                <a:rPr lang="en-US" sz="2000" b="0" i="0" kern="0" dirty="0">
                  <a:solidFill>
                    <a:srgbClr val="000000"/>
                  </a:solidFill>
                  <a:latin typeface="Calibri" pitchFamily="34" charset="0"/>
                  <a:cs typeface="Calibri" pitchFamily="34" charset="0"/>
                </a:rPr>
              </a:b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data collection</a:t>
              </a:r>
              <a:r>
                <a:rPr lang="en-US" sz="2000" b="1" kern="0" dirty="0">
                  <a:solidFill>
                    <a:srgbClr val="0000CC"/>
                  </a:solidFill>
                  <a:latin typeface="Calibri" pitchFamily="34" charset="0"/>
                  <a:cs typeface="Calibri" pitchFamily="34" charset="0"/>
                </a:rPr>
                <a:t> plan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(Page-6) and the provided data collection outcome (Page-7)</a:t>
              </a:r>
              <a:endParaRPr kumimoji="0" lang="en-US" sz="2000" b="0" i="0" u="none" strike="noStrike" kern="0" cap="none" spc="0" normalizeH="0" baseline="0" noProof="0" dirty="0">
                <a:ln>
                  <a:noFill/>
                </a:ln>
                <a:solidFill>
                  <a:prstClr val="black"/>
                </a:solidFill>
                <a:effectLst/>
                <a:uLnTx/>
                <a:uFillTx/>
                <a:latin typeface="Calibri" panose="020F0502020204030204"/>
              </a:endParaRPr>
            </a:p>
          </p:txBody>
        </p:sp>
      </p:grpSp>
      <p:grpSp>
        <p:nvGrpSpPr>
          <p:cNvPr id="20" name="Group 19">
            <a:extLst>
              <a:ext uri="{FF2B5EF4-FFF2-40B4-BE49-F238E27FC236}">
                <a16:creationId xmlns:a16="http://schemas.microsoft.com/office/drawing/2014/main" id="{F38ED02F-52B0-4BE3-ADA1-318A6122F0E8}"/>
              </a:ext>
            </a:extLst>
          </p:cNvPr>
          <p:cNvGrpSpPr/>
          <p:nvPr/>
        </p:nvGrpSpPr>
        <p:grpSpPr>
          <a:xfrm>
            <a:off x="547892" y="5078937"/>
            <a:ext cx="11096216" cy="769440"/>
            <a:chOff x="2444775" y="5386095"/>
            <a:chExt cx="2781718" cy="574937"/>
          </a:xfrm>
        </p:grpSpPr>
        <p:sp>
          <p:nvSpPr>
            <p:cNvPr id="21" name="Rounded Rectangle 50">
              <a:extLst>
                <a:ext uri="{FF2B5EF4-FFF2-40B4-BE49-F238E27FC236}">
                  <a16:creationId xmlns:a16="http://schemas.microsoft.com/office/drawing/2014/main" id="{4703B7FB-3F15-427D-B8E3-F1171170B522}"/>
                </a:ext>
              </a:extLst>
            </p:cNvPr>
            <p:cNvSpPr/>
            <p:nvPr/>
          </p:nvSpPr>
          <p:spPr>
            <a:xfrm>
              <a:off x="2444775" y="5386095"/>
              <a:ext cx="2781718"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22" name="Rectangle 21">
              <a:extLst>
                <a:ext uri="{FF2B5EF4-FFF2-40B4-BE49-F238E27FC236}">
                  <a16:creationId xmlns:a16="http://schemas.microsoft.com/office/drawing/2014/main" id="{68405D53-B0CC-4595-8F32-F08BF4846CBD}"/>
                </a:ext>
              </a:extLst>
            </p:cNvPr>
            <p:cNvSpPr/>
            <p:nvPr/>
          </p:nvSpPr>
          <p:spPr>
            <a:xfrm>
              <a:off x="2479089" y="5409090"/>
              <a:ext cx="2659936" cy="528943"/>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0" i="0" kern="0" dirty="0">
                  <a:solidFill>
                    <a:srgbClr val="000000"/>
                  </a:solidFill>
                  <a:cs typeface="Calibri" pitchFamily="34" charset="0"/>
                </a:rPr>
                <a:t>6- </a:t>
              </a:r>
              <a:r>
                <a:rPr lang="en-US" sz="2000" b="0" i="0" dirty="0">
                  <a:solidFill>
                    <a:srgbClr val="000000"/>
                  </a:solidFill>
                  <a:effectLst/>
                </a:rPr>
                <a:t>Analyze the collected data (</a:t>
              </a:r>
              <a:r>
                <a:rPr lang="en-US" sz="2000" b="0" i="0" kern="0" dirty="0">
                  <a:solidFill>
                    <a:srgbClr val="000000"/>
                  </a:solidFill>
                  <a:cs typeface="Calibri" pitchFamily="34" charset="0"/>
                </a:rPr>
                <a:t>Identify the significant opportunities and threats</a:t>
              </a:r>
              <a:r>
                <a:rPr lang="en-US" sz="2000" b="0" i="0" dirty="0">
                  <a:cs typeface="Calibri" panose="020F0502020204030204" pitchFamily="34" charset="0"/>
                </a:rPr>
                <a:t>)</a:t>
              </a:r>
              <a:r>
                <a:rPr lang="en-US" sz="2000" b="0" i="0" kern="0" dirty="0">
                  <a:solidFill>
                    <a:srgbClr val="000000"/>
                  </a:solidFill>
                  <a:cs typeface="Calibri" pitchFamily="34" charset="0"/>
                </a:rPr>
                <a:t>.</a:t>
              </a:r>
              <a:br>
                <a:rPr lang="en-US" sz="2000" b="0" i="0" kern="0" dirty="0">
                  <a:solidFill>
                    <a:srgbClr val="000000"/>
                  </a:solidFill>
                  <a:cs typeface="Calibri" pitchFamily="34" charset="0"/>
                </a:rPr>
              </a:b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template (Page-8 and Page-9)</a:t>
              </a:r>
              <a:endParaRPr kumimoji="0" lang="en-US" sz="2000" b="0" i="0" u="none" strike="noStrike" kern="0" cap="none" spc="0" normalizeH="0" baseline="0" noProof="0" dirty="0">
                <a:ln>
                  <a:noFill/>
                </a:ln>
                <a:solidFill>
                  <a:prstClr val="black"/>
                </a:solidFill>
                <a:effectLst/>
                <a:uLnTx/>
                <a:uFillTx/>
              </a:endParaRPr>
            </a:p>
          </p:txBody>
        </p:sp>
      </p:grpSp>
      <p:grpSp>
        <p:nvGrpSpPr>
          <p:cNvPr id="23" name="Group 22">
            <a:extLst>
              <a:ext uri="{FF2B5EF4-FFF2-40B4-BE49-F238E27FC236}">
                <a16:creationId xmlns:a16="http://schemas.microsoft.com/office/drawing/2014/main" id="{21A3CBE0-F45D-449D-96A6-7B0CB4B519F6}"/>
              </a:ext>
            </a:extLst>
          </p:cNvPr>
          <p:cNvGrpSpPr/>
          <p:nvPr/>
        </p:nvGrpSpPr>
        <p:grpSpPr>
          <a:xfrm>
            <a:off x="547892" y="5878875"/>
            <a:ext cx="11096216" cy="769440"/>
            <a:chOff x="2444775" y="5386095"/>
            <a:chExt cx="2781718" cy="574937"/>
          </a:xfrm>
        </p:grpSpPr>
        <p:sp>
          <p:nvSpPr>
            <p:cNvPr id="24" name="Rounded Rectangle 48">
              <a:extLst>
                <a:ext uri="{FF2B5EF4-FFF2-40B4-BE49-F238E27FC236}">
                  <a16:creationId xmlns:a16="http://schemas.microsoft.com/office/drawing/2014/main" id="{D51F7190-D062-43A8-ABF0-57509822460F}"/>
                </a:ext>
              </a:extLst>
            </p:cNvPr>
            <p:cNvSpPr/>
            <p:nvPr/>
          </p:nvSpPr>
          <p:spPr>
            <a:xfrm>
              <a:off x="2444775" y="5386095"/>
              <a:ext cx="2781718" cy="574937"/>
            </a:xfrm>
            <a:prstGeom prst="roundRect">
              <a:avLst>
                <a:gd name="adj" fmla="val 50000"/>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err="1">
                <a:ln>
                  <a:noFill/>
                </a:ln>
                <a:solidFill>
                  <a:prstClr val="white"/>
                </a:solidFill>
                <a:effectLst/>
                <a:uLnTx/>
                <a:uFillTx/>
                <a:latin typeface="Calibri" panose="020F0502020204030204"/>
              </a:endParaRPr>
            </a:p>
          </p:txBody>
        </p:sp>
        <p:sp>
          <p:nvSpPr>
            <p:cNvPr id="25" name="Rectangle 24">
              <a:extLst>
                <a:ext uri="{FF2B5EF4-FFF2-40B4-BE49-F238E27FC236}">
                  <a16:creationId xmlns:a16="http://schemas.microsoft.com/office/drawing/2014/main" id="{1E3C0B20-7474-4A52-B7B5-4A1B2C824D54}"/>
                </a:ext>
              </a:extLst>
            </p:cNvPr>
            <p:cNvSpPr/>
            <p:nvPr/>
          </p:nvSpPr>
          <p:spPr>
            <a:xfrm>
              <a:off x="2479089" y="5409091"/>
              <a:ext cx="2659936" cy="528943"/>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0" i="0" kern="0" dirty="0">
                  <a:solidFill>
                    <a:srgbClr val="000000"/>
                  </a:solidFill>
                  <a:latin typeface="Calibri" pitchFamily="34" charset="0"/>
                  <a:cs typeface="Calibri" pitchFamily="34" charset="0"/>
                </a:rPr>
                <a:t>7- Take appropriate actions where you have identified significant opportunities and threats.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u="none" strike="noStrike" kern="0" cap="none" spc="0" normalizeH="0" baseline="0" noProof="0" dirty="0">
                  <a:ln>
                    <a:noFill/>
                  </a:ln>
                  <a:solidFill>
                    <a:srgbClr val="000000"/>
                  </a:solidFill>
                  <a:effectLst/>
                  <a:uLnTx/>
                  <a:uFillTx/>
                  <a:latin typeface="Calibri" pitchFamily="34" charset="0"/>
                  <a:cs typeface="Calibri" pitchFamily="34" charset="0"/>
                </a:rPr>
                <a:t>     </a:t>
              </a:r>
              <a:r>
                <a:rPr kumimoji="0" lang="en-US" sz="2000" b="1" u="none" strike="noStrike" kern="0" cap="none" spc="0" normalizeH="0" baseline="0" noProof="0" dirty="0">
                  <a:ln>
                    <a:noFill/>
                  </a:ln>
                  <a:solidFill>
                    <a:srgbClr val="0000CC"/>
                  </a:solidFill>
                  <a:effectLst/>
                  <a:uLnTx/>
                  <a:uFillTx/>
                  <a:latin typeface="Calibri" pitchFamily="34" charset="0"/>
                  <a:cs typeface="Calibri" pitchFamily="34" charset="0"/>
                </a:rPr>
                <a:t>Use the provided action list template (Page-10)</a:t>
              </a:r>
              <a:endParaRPr kumimoji="0" lang="en-US" sz="2000" b="0" i="0" u="none" strike="noStrike" kern="0" cap="none" spc="0" normalizeH="0" baseline="0" noProof="0" dirty="0">
                <a:ln>
                  <a:noFill/>
                </a:ln>
                <a:solidFill>
                  <a:prstClr val="black"/>
                </a:solidFill>
                <a:effectLst/>
                <a:uLnTx/>
                <a:uFillTx/>
                <a:latin typeface="Calibri" panose="020F0502020204030204"/>
              </a:endParaRPr>
            </a:p>
          </p:txBody>
        </p:sp>
      </p:grpSp>
    </p:spTree>
    <p:extLst>
      <p:ext uri="{BB962C8B-B14F-4D97-AF65-F5344CB8AC3E}">
        <p14:creationId xmlns:p14="http://schemas.microsoft.com/office/powerpoint/2010/main" val="109154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892552"/>
          </a:xfrm>
          <a:prstGeom prst="rect">
            <a:avLst/>
          </a:prstGeom>
          <a:noFill/>
        </p:spPr>
        <p:txBody>
          <a:bodyPr wrap="square">
            <a:spAutoFit/>
          </a:bodyPr>
          <a:lstStyle/>
          <a:p>
            <a:pPr algn="ctr"/>
            <a:r>
              <a:rPr lang="en-US" sz="3200" b="1" dirty="0">
                <a:solidFill>
                  <a:srgbClr val="202122"/>
                </a:solidFill>
                <a:latin typeface="Calibri" panose="020F0502020204030204" pitchFamily="34" charset="0"/>
                <a:cs typeface="Calibri" panose="020F0502020204030204" pitchFamily="34" charset="0"/>
              </a:rPr>
              <a:t>Data Analysis Findings</a:t>
            </a:r>
          </a:p>
          <a:p>
            <a:pPr algn="ctr"/>
            <a:r>
              <a:rPr lang="en-US" sz="2000" dirty="0">
                <a:solidFill>
                  <a:srgbClr val="202122"/>
                </a:solidFill>
                <a:latin typeface="Calibri" panose="020F0502020204030204" pitchFamily="34" charset="0"/>
                <a:cs typeface="Calibri" panose="020F0502020204030204" pitchFamily="34" charset="0"/>
              </a:rPr>
              <a:t>Presentation</a:t>
            </a:r>
            <a:endParaRPr lang="en-US" sz="3200"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9</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grpSp>
        <p:nvGrpSpPr>
          <p:cNvPr id="10" name="Group 9">
            <a:extLst>
              <a:ext uri="{FF2B5EF4-FFF2-40B4-BE49-F238E27FC236}">
                <a16:creationId xmlns:a16="http://schemas.microsoft.com/office/drawing/2014/main" id="{6069ED62-D4F6-4A12-AD9B-9FADC4A0D611}"/>
              </a:ext>
            </a:extLst>
          </p:cNvPr>
          <p:cNvGrpSpPr/>
          <p:nvPr/>
        </p:nvGrpSpPr>
        <p:grpSpPr>
          <a:xfrm>
            <a:off x="1485843" y="1244446"/>
            <a:ext cx="9220314" cy="4774466"/>
            <a:chOff x="1200150" y="1244446"/>
            <a:chExt cx="9220314" cy="4774466"/>
          </a:xfrm>
        </p:grpSpPr>
        <p:grpSp>
          <p:nvGrpSpPr>
            <p:cNvPr id="8" name="Group 7">
              <a:extLst>
                <a:ext uri="{FF2B5EF4-FFF2-40B4-BE49-F238E27FC236}">
                  <a16:creationId xmlns:a16="http://schemas.microsoft.com/office/drawing/2014/main" id="{D10D7AAB-C5AB-4EA6-A21B-47DE2B7EDA41}"/>
                </a:ext>
              </a:extLst>
            </p:cNvPr>
            <p:cNvGrpSpPr/>
            <p:nvPr/>
          </p:nvGrpSpPr>
          <p:grpSpPr>
            <a:xfrm>
              <a:off x="1200150" y="1244446"/>
              <a:ext cx="3074903" cy="4774466"/>
              <a:chOff x="1467386" y="1489005"/>
              <a:chExt cx="3074903" cy="4774466"/>
            </a:xfrm>
          </p:grpSpPr>
          <p:sp>
            <p:nvSpPr>
              <p:cNvPr id="41" name="TextBox 40">
                <a:extLst>
                  <a:ext uri="{FF2B5EF4-FFF2-40B4-BE49-F238E27FC236}">
                    <a16:creationId xmlns:a16="http://schemas.microsoft.com/office/drawing/2014/main" id="{8C2D8BE1-4120-43A3-9F4B-FE786B362F17}"/>
                  </a:ext>
                </a:extLst>
              </p:cNvPr>
              <p:cNvSpPr txBox="1"/>
              <p:nvPr/>
            </p:nvSpPr>
            <p:spPr>
              <a:xfrm>
                <a:off x="2344495" y="1489005"/>
                <a:ext cx="1320683"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latin typeface="Calibri"/>
                  </a:rPr>
                  <a:t>Political</a:t>
                </a:r>
              </a:p>
            </p:txBody>
          </p:sp>
          <p:sp>
            <p:nvSpPr>
              <p:cNvPr id="60" name="TextBox 59">
                <a:extLst>
                  <a:ext uri="{FF2B5EF4-FFF2-40B4-BE49-F238E27FC236}">
                    <a16:creationId xmlns:a16="http://schemas.microsoft.com/office/drawing/2014/main" id="{5EEA97F5-F527-4CA8-90B3-F569FE808216}"/>
                  </a:ext>
                </a:extLst>
              </p:cNvPr>
              <p:cNvSpPr txBox="1"/>
              <p:nvPr/>
            </p:nvSpPr>
            <p:spPr>
              <a:xfrm>
                <a:off x="1930475" y="5740251"/>
                <a:ext cx="2148730"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latin typeface="Calibri"/>
                  </a:rPr>
                  <a:t>Technological</a:t>
                </a:r>
              </a:p>
            </p:txBody>
          </p:sp>
          <p:sp>
            <p:nvSpPr>
              <p:cNvPr id="63" name="Rounded Rectangle 43">
                <a:extLst>
                  <a:ext uri="{FF2B5EF4-FFF2-40B4-BE49-F238E27FC236}">
                    <a16:creationId xmlns:a16="http://schemas.microsoft.com/office/drawing/2014/main" id="{90B61A57-2BE3-40EB-927E-48BDB1177C70}"/>
                  </a:ext>
                </a:extLst>
              </p:cNvPr>
              <p:cNvSpPr/>
              <p:nvPr/>
            </p:nvSpPr>
            <p:spPr>
              <a:xfrm>
                <a:off x="1467386" y="1935450"/>
                <a:ext cx="3074903" cy="1920240"/>
              </a:xfrm>
              <a:prstGeom prst="roundRect">
                <a:avLst>
                  <a:gd name="adj" fmla="val 0"/>
                </a:avLst>
              </a:prstGeom>
              <a:solidFill>
                <a:srgbClr val="0C9DA4"/>
              </a:solidFill>
              <a:ln w="12700" cap="flat" cmpd="sng" algn="ctr">
                <a:solidFill>
                  <a:schemeClr val="bg1">
                    <a:lumMod val="50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4" name="Rounded Rectangle 46">
                <a:extLst>
                  <a:ext uri="{FF2B5EF4-FFF2-40B4-BE49-F238E27FC236}">
                    <a16:creationId xmlns:a16="http://schemas.microsoft.com/office/drawing/2014/main" id="{72C13B19-7E8A-4EBC-8E91-C9C3508B8190}"/>
                  </a:ext>
                </a:extLst>
              </p:cNvPr>
              <p:cNvSpPr/>
              <p:nvPr/>
            </p:nvSpPr>
            <p:spPr>
              <a:xfrm>
                <a:off x="1467386" y="3870818"/>
                <a:ext cx="3074903" cy="1920240"/>
              </a:xfrm>
              <a:prstGeom prst="roundRect">
                <a:avLst>
                  <a:gd name="adj" fmla="val 0"/>
                </a:avLst>
              </a:prstGeom>
              <a:solidFill>
                <a:schemeClr val="bg1"/>
              </a:solidFill>
              <a:ln w="12700" cap="flat" cmpd="sng" algn="ctr">
                <a:solidFill>
                  <a:schemeClr val="bg1">
                    <a:lumMod val="7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7" name="Group 6">
              <a:extLst>
                <a:ext uri="{FF2B5EF4-FFF2-40B4-BE49-F238E27FC236}">
                  <a16:creationId xmlns:a16="http://schemas.microsoft.com/office/drawing/2014/main" id="{C553AF27-FC71-4287-88CA-BD151C943A92}"/>
                </a:ext>
              </a:extLst>
            </p:cNvPr>
            <p:cNvGrpSpPr/>
            <p:nvPr/>
          </p:nvGrpSpPr>
          <p:grpSpPr>
            <a:xfrm>
              <a:off x="4277324" y="1245275"/>
              <a:ext cx="3074903" cy="4772808"/>
              <a:chOff x="4950214" y="1489005"/>
              <a:chExt cx="3074903" cy="4772808"/>
            </a:xfrm>
          </p:grpSpPr>
          <p:sp>
            <p:nvSpPr>
              <p:cNvPr id="61" name="TextBox 60">
                <a:extLst>
                  <a:ext uri="{FF2B5EF4-FFF2-40B4-BE49-F238E27FC236}">
                    <a16:creationId xmlns:a16="http://schemas.microsoft.com/office/drawing/2014/main" id="{17FB8749-8310-47B6-AC39-E667770E4803}"/>
                  </a:ext>
                </a:extLst>
              </p:cNvPr>
              <p:cNvSpPr txBox="1"/>
              <p:nvPr/>
            </p:nvSpPr>
            <p:spPr>
              <a:xfrm>
                <a:off x="5691549" y="1489005"/>
                <a:ext cx="1592231"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latin typeface="Calibri"/>
                  </a:rPr>
                  <a:t>Economic</a:t>
                </a:r>
              </a:p>
            </p:txBody>
          </p:sp>
          <p:sp>
            <p:nvSpPr>
              <p:cNvPr id="62" name="TextBox 61">
                <a:extLst>
                  <a:ext uri="{FF2B5EF4-FFF2-40B4-BE49-F238E27FC236}">
                    <a16:creationId xmlns:a16="http://schemas.microsoft.com/office/drawing/2014/main" id="{814D49BC-C080-4881-BBAD-0685AB4A193D}"/>
                  </a:ext>
                </a:extLst>
              </p:cNvPr>
              <p:cNvSpPr txBox="1"/>
              <p:nvPr/>
            </p:nvSpPr>
            <p:spPr>
              <a:xfrm>
                <a:off x="6023564" y="5738593"/>
                <a:ext cx="928204"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solidFill>
                      <a:prstClr val="black"/>
                    </a:solidFill>
                    <a:latin typeface="Calibri"/>
                  </a:rPr>
                  <a:t>Legal</a:t>
                </a:r>
              </a:p>
            </p:txBody>
          </p:sp>
          <p:sp>
            <p:nvSpPr>
              <p:cNvPr id="65" name="Rounded Rectangle 44">
                <a:extLst>
                  <a:ext uri="{FF2B5EF4-FFF2-40B4-BE49-F238E27FC236}">
                    <a16:creationId xmlns:a16="http://schemas.microsoft.com/office/drawing/2014/main" id="{B5696E44-7CFF-4CAB-BE38-E44594029A1C}"/>
                  </a:ext>
                </a:extLst>
              </p:cNvPr>
              <p:cNvSpPr/>
              <p:nvPr/>
            </p:nvSpPr>
            <p:spPr>
              <a:xfrm>
                <a:off x="4950214" y="1935450"/>
                <a:ext cx="3074903" cy="1920240"/>
              </a:xfrm>
              <a:prstGeom prst="roundRect">
                <a:avLst>
                  <a:gd name="adj" fmla="val 0"/>
                </a:avLst>
              </a:prstGeom>
              <a:solidFill>
                <a:srgbClr val="FFC9DE"/>
              </a:solidFill>
              <a:ln w="12700" cap="flat" cmpd="sng" algn="ctr">
                <a:solidFill>
                  <a:srgbClr val="FF65A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6" name="Rounded Rectangle 46">
                <a:extLst>
                  <a:ext uri="{FF2B5EF4-FFF2-40B4-BE49-F238E27FC236}">
                    <a16:creationId xmlns:a16="http://schemas.microsoft.com/office/drawing/2014/main" id="{F3002208-9C8B-4912-BF93-AC9CCB9C3789}"/>
                  </a:ext>
                </a:extLst>
              </p:cNvPr>
              <p:cNvSpPr/>
              <p:nvPr/>
            </p:nvSpPr>
            <p:spPr>
              <a:xfrm>
                <a:off x="4950214" y="3870818"/>
                <a:ext cx="3074903" cy="1920240"/>
              </a:xfrm>
              <a:prstGeom prst="roundRect">
                <a:avLst>
                  <a:gd name="adj" fmla="val 0"/>
                </a:avLst>
              </a:prstGeom>
              <a:solidFill>
                <a:schemeClr val="bg1">
                  <a:lumMod val="95000"/>
                </a:schemeClr>
              </a:solidFill>
              <a:ln w="12700" cap="flat" cmpd="sng" algn="ctr">
                <a:solidFill>
                  <a:schemeClr val="bg1">
                    <a:lumMod val="7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99" name="Group 98">
              <a:extLst>
                <a:ext uri="{FF2B5EF4-FFF2-40B4-BE49-F238E27FC236}">
                  <a16:creationId xmlns:a16="http://schemas.microsoft.com/office/drawing/2014/main" id="{C2DDE37D-D4D5-4A43-B0CA-C276196DF68E}"/>
                </a:ext>
              </a:extLst>
            </p:cNvPr>
            <p:cNvGrpSpPr/>
            <p:nvPr/>
          </p:nvGrpSpPr>
          <p:grpSpPr>
            <a:xfrm>
              <a:off x="7345561" y="1245275"/>
              <a:ext cx="3074903" cy="4772808"/>
              <a:chOff x="4894624" y="1489005"/>
              <a:chExt cx="3074903" cy="4772808"/>
            </a:xfrm>
          </p:grpSpPr>
          <p:sp>
            <p:nvSpPr>
              <p:cNvPr id="100" name="TextBox 99">
                <a:extLst>
                  <a:ext uri="{FF2B5EF4-FFF2-40B4-BE49-F238E27FC236}">
                    <a16:creationId xmlns:a16="http://schemas.microsoft.com/office/drawing/2014/main" id="{2AC3DB39-DCC4-44C5-AB3E-96E8FD79D1B6}"/>
                  </a:ext>
                </a:extLst>
              </p:cNvPr>
              <p:cNvSpPr txBox="1"/>
              <p:nvPr/>
            </p:nvSpPr>
            <p:spPr>
              <a:xfrm>
                <a:off x="5918957" y="1489005"/>
                <a:ext cx="1026243"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latin typeface="Calibri"/>
                  </a:rPr>
                  <a:t>Social</a:t>
                </a:r>
              </a:p>
            </p:txBody>
          </p:sp>
          <p:sp>
            <p:nvSpPr>
              <p:cNvPr id="101" name="TextBox 100">
                <a:extLst>
                  <a:ext uri="{FF2B5EF4-FFF2-40B4-BE49-F238E27FC236}">
                    <a16:creationId xmlns:a16="http://schemas.microsoft.com/office/drawing/2014/main" id="{A919FE5E-6F5F-4B54-A46E-1606EFC499E8}"/>
                  </a:ext>
                </a:extLst>
              </p:cNvPr>
              <p:cNvSpPr txBox="1"/>
              <p:nvPr/>
            </p:nvSpPr>
            <p:spPr>
              <a:xfrm>
                <a:off x="5280253" y="5738593"/>
                <a:ext cx="2303644" cy="523220"/>
              </a:xfrm>
              <a:prstGeom prst="rect">
                <a:avLst/>
              </a:prstGeom>
              <a:noFill/>
            </p:spPr>
            <p:txBody>
              <a:bodyPr wrap="none" rtlCol="0" anchor="ctr">
                <a:spAutoFit/>
              </a:bodyPr>
              <a:lstStyle/>
              <a:p>
                <a:pPr algn="ctr" eaLnBrk="1" fontAlgn="auto" hangingPunct="1">
                  <a:spcBef>
                    <a:spcPts val="0"/>
                  </a:spcBef>
                  <a:spcAft>
                    <a:spcPts val="0"/>
                  </a:spcAft>
                </a:pPr>
                <a:r>
                  <a:rPr lang="en-US" sz="2800" i="0" dirty="0">
                    <a:solidFill>
                      <a:prstClr val="black"/>
                    </a:solidFill>
                    <a:latin typeface="Calibri"/>
                  </a:rPr>
                  <a:t>Environmental</a:t>
                </a:r>
              </a:p>
            </p:txBody>
          </p:sp>
          <p:sp>
            <p:nvSpPr>
              <p:cNvPr id="102" name="Rounded Rectangle 44">
                <a:extLst>
                  <a:ext uri="{FF2B5EF4-FFF2-40B4-BE49-F238E27FC236}">
                    <a16:creationId xmlns:a16="http://schemas.microsoft.com/office/drawing/2014/main" id="{35F24E64-3785-4996-B27A-C31B65EF9374}"/>
                  </a:ext>
                </a:extLst>
              </p:cNvPr>
              <p:cNvSpPr/>
              <p:nvPr/>
            </p:nvSpPr>
            <p:spPr>
              <a:xfrm>
                <a:off x="4894624" y="1935450"/>
                <a:ext cx="3074903" cy="1920240"/>
              </a:xfrm>
              <a:prstGeom prst="roundRect">
                <a:avLst>
                  <a:gd name="adj" fmla="val 0"/>
                </a:avLst>
              </a:prstGeom>
              <a:solidFill>
                <a:schemeClr val="bg1">
                  <a:lumMod val="50000"/>
                </a:schemeClr>
              </a:solidFill>
              <a:ln w="12700" cap="flat" cmpd="sng" algn="ctr">
                <a:solidFill>
                  <a:schemeClr val="tx1">
                    <a:lumMod val="65000"/>
                    <a:lumOff val="3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103" name="Rounded Rectangle 46">
                <a:extLst>
                  <a:ext uri="{FF2B5EF4-FFF2-40B4-BE49-F238E27FC236}">
                    <a16:creationId xmlns:a16="http://schemas.microsoft.com/office/drawing/2014/main" id="{73C78569-1AFE-4A7A-A842-92D814C6CF9E}"/>
                  </a:ext>
                </a:extLst>
              </p:cNvPr>
              <p:cNvSpPr/>
              <p:nvPr/>
            </p:nvSpPr>
            <p:spPr>
              <a:xfrm>
                <a:off x="4894624" y="3870818"/>
                <a:ext cx="3074903" cy="1920240"/>
              </a:xfrm>
              <a:prstGeom prst="roundRect">
                <a:avLst>
                  <a:gd name="adj" fmla="val 0"/>
                </a:avLst>
              </a:prstGeom>
              <a:solidFill>
                <a:srgbClr val="B4F7FA"/>
              </a:solidFill>
              <a:ln w="12700" cap="flat" cmpd="sng" algn="ctr">
                <a:solidFill>
                  <a:schemeClr val="bg1">
                    <a:lumMod val="7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grpSp>
        <p:nvGrpSpPr>
          <p:cNvPr id="6" name="Group 5">
            <a:extLst>
              <a:ext uri="{FF2B5EF4-FFF2-40B4-BE49-F238E27FC236}">
                <a16:creationId xmlns:a16="http://schemas.microsoft.com/office/drawing/2014/main" id="{FD02B72F-1B7C-4099-8A5A-BF9422104000}"/>
              </a:ext>
            </a:extLst>
          </p:cNvPr>
          <p:cNvGrpSpPr/>
          <p:nvPr/>
        </p:nvGrpSpPr>
        <p:grpSpPr>
          <a:xfrm>
            <a:off x="4484507" y="6317035"/>
            <a:ext cx="3222986" cy="338555"/>
            <a:chOff x="3551509" y="6317035"/>
            <a:chExt cx="3222986" cy="338555"/>
          </a:xfrm>
        </p:grpSpPr>
        <p:grpSp>
          <p:nvGrpSpPr>
            <p:cNvPr id="4" name="Group 3">
              <a:extLst>
                <a:ext uri="{FF2B5EF4-FFF2-40B4-BE49-F238E27FC236}">
                  <a16:creationId xmlns:a16="http://schemas.microsoft.com/office/drawing/2014/main" id="{3A54CA86-9E12-4964-96D5-D67911132213}"/>
                </a:ext>
              </a:extLst>
            </p:cNvPr>
            <p:cNvGrpSpPr/>
            <p:nvPr/>
          </p:nvGrpSpPr>
          <p:grpSpPr>
            <a:xfrm>
              <a:off x="3551509" y="6317036"/>
              <a:ext cx="2081674" cy="338554"/>
              <a:chOff x="3551509" y="6314365"/>
              <a:chExt cx="2081674" cy="338554"/>
            </a:xfrm>
          </p:grpSpPr>
          <p:sp>
            <p:nvSpPr>
              <p:cNvPr id="95" name="Oval 94">
                <a:extLst>
                  <a:ext uri="{FF2B5EF4-FFF2-40B4-BE49-F238E27FC236}">
                    <a16:creationId xmlns:a16="http://schemas.microsoft.com/office/drawing/2014/main" id="{A145B4D7-F625-4AEE-9052-E310B853D1FD}"/>
                  </a:ext>
                </a:extLst>
              </p:cNvPr>
              <p:cNvSpPr/>
              <p:nvPr/>
            </p:nvSpPr>
            <p:spPr bwMode="auto">
              <a:xfrm>
                <a:off x="3551509" y="6355842"/>
                <a:ext cx="255598" cy="255598"/>
              </a:xfrm>
              <a:prstGeom prst="ellipse">
                <a:avLst/>
              </a:prstGeom>
              <a:gradFill flip="none" rotWithShape="1">
                <a:gsLst>
                  <a:gs pos="0">
                    <a:srgbClr val="CCFF66"/>
                  </a:gs>
                  <a:gs pos="100000">
                    <a:srgbClr val="92D050"/>
                  </a:gs>
                </a:gsLst>
                <a:path path="circle">
                  <a:fillToRect l="100000" t="100000"/>
                </a:path>
                <a:tileRect r="-100000" b="-100000"/>
              </a:gradFill>
              <a:ln w="12700" cap="flat" cmpd="sng" algn="ctr">
                <a:solidFill>
                  <a:schemeClr val="tx1">
                    <a:lumMod val="50000"/>
                    <a:lumOff val="50000"/>
                  </a:schemeClr>
                </a:solidFill>
                <a:prstDash val="solid"/>
                <a:round/>
                <a:headEnd type="none" w="med" len="med"/>
                <a:tailEnd type="none" w="med" len="med"/>
              </a:ln>
              <a:effectLst>
                <a:glow rad="63500">
                  <a:schemeClr val="accent3">
                    <a:satMod val="175000"/>
                    <a:alpha val="40000"/>
                  </a:schemeClr>
                </a:glow>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97" name="TextBox 96">
                <a:extLst>
                  <a:ext uri="{FF2B5EF4-FFF2-40B4-BE49-F238E27FC236}">
                    <a16:creationId xmlns:a16="http://schemas.microsoft.com/office/drawing/2014/main" id="{DC64C183-43E6-4348-AEB9-3F50C86F41BA}"/>
                  </a:ext>
                </a:extLst>
              </p:cNvPr>
              <p:cNvSpPr txBox="1"/>
              <p:nvPr/>
            </p:nvSpPr>
            <p:spPr>
              <a:xfrm>
                <a:off x="3805710" y="6314365"/>
                <a:ext cx="1827473" cy="338554"/>
              </a:xfrm>
              <a:prstGeom prst="rect">
                <a:avLst/>
              </a:prstGeom>
              <a:noFill/>
            </p:spPr>
            <p:txBody>
              <a:bodyPr wrap="square" rtlCol="0" anchor="ctr">
                <a:spAutoFit/>
              </a:bodyPr>
              <a:lstStyle/>
              <a:p>
                <a:pPr algn="l" eaLnBrk="1" fontAlgn="auto" hangingPunct="1">
                  <a:spcBef>
                    <a:spcPts val="0"/>
                  </a:spcBef>
                  <a:spcAft>
                    <a:spcPts val="0"/>
                  </a:spcAft>
                </a:pPr>
                <a:r>
                  <a:rPr lang="en-US" sz="1600" i="0" dirty="0">
                    <a:latin typeface="Calibri"/>
                  </a:rPr>
                  <a:t>Opportunity</a:t>
                </a:r>
              </a:p>
            </p:txBody>
          </p:sp>
        </p:grpSp>
        <p:grpSp>
          <p:nvGrpSpPr>
            <p:cNvPr id="5" name="Group 4">
              <a:extLst>
                <a:ext uri="{FF2B5EF4-FFF2-40B4-BE49-F238E27FC236}">
                  <a16:creationId xmlns:a16="http://schemas.microsoft.com/office/drawing/2014/main" id="{477F8B4C-4539-4ECE-8B96-7ED23EA8ADAA}"/>
                </a:ext>
              </a:extLst>
            </p:cNvPr>
            <p:cNvGrpSpPr/>
            <p:nvPr/>
          </p:nvGrpSpPr>
          <p:grpSpPr>
            <a:xfrm>
              <a:off x="5800162" y="6317035"/>
              <a:ext cx="974333" cy="338554"/>
              <a:chOff x="3551509" y="6834705"/>
              <a:chExt cx="974333" cy="338554"/>
            </a:xfrm>
          </p:grpSpPr>
          <p:sp>
            <p:nvSpPr>
              <p:cNvPr id="96" name="Oval 95">
                <a:extLst>
                  <a:ext uri="{FF2B5EF4-FFF2-40B4-BE49-F238E27FC236}">
                    <a16:creationId xmlns:a16="http://schemas.microsoft.com/office/drawing/2014/main" id="{CDA00E00-0281-4B96-9377-9BE071147814}"/>
                  </a:ext>
                </a:extLst>
              </p:cNvPr>
              <p:cNvSpPr/>
              <p:nvPr/>
            </p:nvSpPr>
            <p:spPr bwMode="auto">
              <a:xfrm>
                <a:off x="3551509" y="6876183"/>
                <a:ext cx="255598" cy="255598"/>
              </a:xfrm>
              <a:prstGeom prst="ellipse">
                <a:avLst/>
              </a:prstGeom>
              <a:gradFill flip="none" rotWithShape="1">
                <a:gsLst>
                  <a:gs pos="0">
                    <a:srgbClr val="F63B00"/>
                  </a:gs>
                  <a:gs pos="100000">
                    <a:srgbClr val="FF65A0"/>
                  </a:gs>
                </a:gsLst>
                <a:path path="circle">
                  <a:fillToRect l="100000" t="100000"/>
                </a:path>
                <a:tileRect r="-100000" b="-100000"/>
              </a:gradFill>
              <a:ln w="12700" cap="flat" cmpd="sng" algn="ctr">
                <a:solidFill>
                  <a:schemeClr val="tx1">
                    <a:lumMod val="50000"/>
                    <a:lumOff val="50000"/>
                  </a:schemeClr>
                </a:solidFill>
                <a:prstDash val="solid"/>
                <a:round/>
                <a:headEnd type="none" w="med" len="med"/>
                <a:tailEnd type="none" w="med" len="med"/>
              </a:ln>
              <a:effectLst>
                <a:glow rad="63500">
                  <a:schemeClr val="accent3">
                    <a:satMod val="175000"/>
                    <a:alpha val="40000"/>
                  </a:schemeClr>
                </a:glow>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98" name="TextBox 97">
                <a:extLst>
                  <a:ext uri="{FF2B5EF4-FFF2-40B4-BE49-F238E27FC236}">
                    <a16:creationId xmlns:a16="http://schemas.microsoft.com/office/drawing/2014/main" id="{6A8A34F4-2ECE-45F2-BDAD-FDD1CEAC4C0D}"/>
                  </a:ext>
                </a:extLst>
              </p:cNvPr>
              <p:cNvSpPr txBox="1"/>
              <p:nvPr/>
            </p:nvSpPr>
            <p:spPr>
              <a:xfrm>
                <a:off x="3805709" y="6834705"/>
                <a:ext cx="720133" cy="338554"/>
              </a:xfrm>
              <a:prstGeom prst="rect">
                <a:avLst/>
              </a:prstGeom>
              <a:noFill/>
            </p:spPr>
            <p:txBody>
              <a:bodyPr wrap="square" rtlCol="0" anchor="ctr">
                <a:spAutoFit/>
              </a:bodyPr>
              <a:lstStyle/>
              <a:p>
                <a:pPr algn="l" eaLnBrk="1" fontAlgn="auto" hangingPunct="1">
                  <a:spcBef>
                    <a:spcPts val="0"/>
                  </a:spcBef>
                  <a:spcAft>
                    <a:spcPts val="0"/>
                  </a:spcAft>
                </a:pPr>
                <a:r>
                  <a:rPr lang="en-US" sz="1600" i="0" dirty="0">
                    <a:latin typeface="Calibri"/>
                  </a:rPr>
                  <a:t>Risk</a:t>
                </a:r>
              </a:p>
            </p:txBody>
          </p:sp>
        </p:grpSp>
      </p:grpSp>
    </p:spTree>
    <p:extLst>
      <p:ext uri="{BB962C8B-B14F-4D97-AF65-F5344CB8AC3E}">
        <p14:creationId xmlns:p14="http://schemas.microsoft.com/office/powerpoint/2010/main" val="120670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Listed Actions</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0" y="30903"/>
            <a:ext cx="963725" cy="1015663"/>
          </a:xfrm>
          <a:prstGeom prst="rect">
            <a:avLst/>
          </a:prstGeom>
          <a:noFill/>
        </p:spPr>
        <p:txBody>
          <a:bodyPr wrap="none" rtlCol="0">
            <a:spAutoFit/>
          </a:bodyPr>
          <a:lstStyle/>
          <a:p>
            <a:pPr algn="ctr"/>
            <a:r>
              <a:rPr lang="en-US" sz="6000" dirty="0">
                <a:solidFill>
                  <a:srgbClr val="0000CC"/>
                </a:solidFill>
              </a:rPr>
              <a:t>10</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95708"/>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5633" y="895708"/>
            <a:ext cx="2248752"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Actions</a:t>
            </a:r>
          </a:p>
        </p:txBody>
      </p:sp>
      <p:grpSp>
        <p:nvGrpSpPr>
          <p:cNvPr id="2" name="Group 1">
            <a:extLst>
              <a:ext uri="{FF2B5EF4-FFF2-40B4-BE49-F238E27FC236}">
                <a16:creationId xmlns:a16="http://schemas.microsoft.com/office/drawing/2014/main" id="{22B100A1-6CD0-4699-BCA1-E46C86996360}"/>
              </a:ext>
            </a:extLst>
          </p:cNvPr>
          <p:cNvGrpSpPr/>
          <p:nvPr/>
        </p:nvGrpSpPr>
        <p:grpSpPr>
          <a:xfrm>
            <a:off x="182818" y="1262240"/>
            <a:ext cx="11826363" cy="931960"/>
            <a:chOff x="34330" y="1262240"/>
            <a:chExt cx="11826363"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257144" y="1262240"/>
              <a:ext cx="7603549"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grpSp>
      <p:grpSp>
        <p:nvGrpSpPr>
          <p:cNvPr id="21" name="Group 20">
            <a:extLst>
              <a:ext uri="{FF2B5EF4-FFF2-40B4-BE49-F238E27FC236}">
                <a16:creationId xmlns:a16="http://schemas.microsoft.com/office/drawing/2014/main" id="{4690E814-34D5-49CD-98DC-32EDC822CABF}"/>
              </a:ext>
            </a:extLst>
          </p:cNvPr>
          <p:cNvGrpSpPr/>
          <p:nvPr/>
        </p:nvGrpSpPr>
        <p:grpSpPr>
          <a:xfrm>
            <a:off x="182818" y="2182146"/>
            <a:ext cx="11826363" cy="931960"/>
            <a:chOff x="34330" y="1262240"/>
            <a:chExt cx="11826363"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3" name="Rounded Rectangle 6">
              <a:extLst>
                <a:ext uri="{FF2B5EF4-FFF2-40B4-BE49-F238E27FC236}">
                  <a16:creationId xmlns:a16="http://schemas.microsoft.com/office/drawing/2014/main" id="{6C22562F-0F37-49AF-A98F-D2A4E10AEE5D}"/>
                </a:ext>
              </a:extLst>
            </p:cNvPr>
            <p:cNvSpPr/>
            <p:nvPr/>
          </p:nvSpPr>
          <p:spPr>
            <a:xfrm>
              <a:off x="4257145" y="1262240"/>
              <a:ext cx="7603548"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grpSp>
      <p:grpSp>
        <p:nvGrpSpPr>
          <p:cNvPr id="29" name="Group 28">
            <a:extLst>
              <a:ext uri="{FF2B5EF4-FFF2-40B4-BE49-F238E27FC236}">
                <a16:creationId xmlns:a16="http://schemas.microsoft.com/office/drawing/2014/main" id="{014CE13D-4FDD-4536-AD00-F89C1AC8BF38}"/>
              </a:ext>
            </a:extLst>
          </p:cNvPr>
          <p:cNvGrpSpPr/>
          <p:nvPr/>
        </p:nvGrpSpPr>
        <p:grpSpPr>
          <a:xfrm>
            <a:off x="182818" y="3102052"/>
            <a:ext cx="11826361" cy="931960"/>
            <a:chOff x="34330" y="1262240"/>
            <a:chExt cx="11826361"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5" name="Rounded Rectangle 6">
              <a:extLst>
                <a:ext uri="{FF2B5EF4-FFF2-40B4-BE49-F238E27FC236}">
                  <a16:creationId xmlns:a16="http://schemas.microsoft.com/office/drawing/2014/main" id="{7E5E7F7E-006D-45CD-B720-B6789BD6A66D}"/>
                </a:ext>
              </a:extLst>
            </p:cNvPr>
            <p:cNvSpPr/>
            <p:nvPr/>
          </p:nvSpPr>
          <p:spPr>
            <a:xfrm>
              <a:off x="4257144" y="1262240"/>
              <a:ext cx="760354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grpSp>
      <p:grpSp>
        <p:nvGrpSpPr>
          <p:cNvPr id="45" name="Group 44">
            <a:extLst>
              <a:ext uri="{FF2B5EF4-FFF2-40B4-BE49-F238E27FC236}">
                <a16:creationId xmlns:a16="http://schemas.microsoft.com/office/drawing/2014/main" id="{A5DD6AE2-808C-458E-B795-2F446F54A246}"/>
              </a:ext>
            </a:extLst>
          </p:cNvPr>
          <p:cNvGrpSpPr/>
          <p:nvPr/>
        </p:nvGrpSpPr>
        <p:grpSpPr>
          <a:xfrm>
            <a:off x="182818" y="4021958"/>
            <a:ext cx="11826361" cy="931960"/>
            <a:chOff x="34330" y="1262240"/>
            <a:chExt cx="11826361"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7" name="Rounded Rectangle 6">
              <a:extLst>
                <a:ext uri="{FF2B5EF4-FFF2-40B4-BE49-F238E27FC236}">
                  <a16:creationId xmlns:a16="http://schemas.microsoft.com/office/drawing/2014/main" id="{A2069645-A436-4B4E-A3F7-50D776EC0C4C}"/>
                </a:ext>
              </a:extLst>
            </p:cNvPr>
            <p:cNvSpPr/>
            <p:nvPr/>
          </p:nvSpPr>
          <p:spPr>
            <a:xfrm>
              <a:off x="4257145" y="1262240"/>
              <a:ext cx="7603546"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grpSp>
      <p:grpSp>
        <p:nvGrpSpPr>
          <p:cNvPr id="50" name="Group 49">
            <a:extLst>
              <a:ext uri="{FF2B5EF4-FFF2-40B4-BE49-F238E27FC236}">
                <a16:creationId xmlns:a16="http://schemas.microsoft.com/office/drawing/2014/main" id="{10811B1C-5729-4B62-96EB-530EC4D42D28}"/>
              </a:ext>
            </a:extLst>
          </p:cNvPr>
          <p:cNvGrpSpPr/>
          <p:nvPr/>
        </p:nvGrpSpPr>
        <p:grpSpPr>
          <a:xfrm>
            <a:off x="182818" y="4941864"/>
            <a:ext cx="11826359" cy="931960"/>
            <a:chOff x="34330" y="1262240"/>
            <a:chExt cx="11826359"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2" name="Rounded Rectangle 6">
              <a:extLst>
                <a:ext uri="{FF2B5EF4-FFF2-40B4-BE49-F238E27FC236}">
                  <a16:creationId xmlns:a16="http://schemas.microsoft.com/office/drawing/2014/main" id="{D63B2F87-6794-4D2A-B986-4A881747ECF8}"/>
                </a:ext>
              </a:extLst>
            </p:cNvPr>
            <p:cNvSpPr/>
            <p:nvPr/>
          </p:nvSpPr>
          <p:spPr>
            <a:xfrm>
              <a:off x="4257144" y="1262240"/>
              <a:ext cx="7603545"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grpSp>
      <p:grpSp>
        <p:nvGrpSpPr>
          <p:cNvPr id="55" name="Group 54">
            <a:extLst>
              <a:ext uri="{FF2B5EF4-FFF2-40B4-BE49-F238E27FC236}">
                <a16:creationId xmlns:a16="http://schemas.microsoft.com/office/drawing/2014/main" id="{98BEF86B-F64A-4836-9531-5BFE5B948336}"/>
              </a:ext>
            </a:extLst>
          </p:cNvPr>
          <p:cNvGrpSpPr/>
          <p:nvPr/>
        </p:nvGrpSpPr>
        <p:grpSpPr>
          <a:xfrm>
            <a:off x="182818" y="5861772"/>
            <a:ext cx="11826359" cy="931960"/>
            <a:chOff x="34330" y="1262240"/>
            <a:chExt cx="11826359"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7" name="Rounded Rectangle 6">
              <a:extLst>
                <a:ext uri="{FF2B5EF4-FFF2-40B4-BE49-F238E27FC236}">
                  <a16:creationId xmlns:a16="http://schemas.microsoft.com/office/drawing/2014/main" id="{8BA9352D-F7CC-42E0-8DC3-0CBFDCA39BE5}"/>
                </a:ext>
              </a:extLst>
            </p:cNvPr>
            <p:cNvSpPr/>
            <p:nvPr/>
          </p:nvSpPr>
          <p:spPr>
            <a:xfrm>
              <a:off x="4257145" y="1262240"/>
              <a:ext cx="7603544"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grpSp>
    </p:spTree>
    <p:extLst>
      <p:ext uri="{BB962C8B-B14F-4D97-AF65-F5344CB8AC3E}">
        <p14:creationId xmlns:p14="http://schemas.microsoft.com/office/powerpoint/2010/main" val="346243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047DB81E-7C1B-4F21-A645-2030228B6BE9}"/>
              </a:ext>
            </a:extLst>
          </p:cNvPr>
          <p:cNvSpPr txBox="1"/>
          <p:nvPr/>
        </p:nvSpPr>
        <p:spPr>
          <a:xfrm rot="651599">
            <a:off x="5101988" y="5471079"/>
            <a:ext cx="1500732" cy="369332"/>
          </a:xfrm>
          <a:prstGeom prst="rect">
            <a:avLst/>
          </a:prstGeom>
          <a:noFill/>
        </p:spPr>
        <p:txBody>
          <a:bodyPr wrap="none" rtlCol="0">
            <a:spAutoFit/>
          </a:bodyPr>
          <a:lstStyle/>
          <a:p>
            <a:r>
              <a:rPr lang="en-US" spc="300" dirty="0">
                <a:latin typeface="Arial Narrow" panose="020B0606020202030204" pitchFamily="34" charset="0"/>
              </a:rPr>
              <a:t>POLITICAL</a:t>
            </a:r>
          </a:p>
        </p:txBody>
      </p:sp>
      <p:sp>
        <p:nvSpPr>
          <p:cNvPr id="60" name="TextBox 59">
            <a:extLst>
              <a:ext uri="{FF2B5EF4-FFF2-40B4-BE49-F238E27FC236}">
                <a16:creationId xmlns:a16="http://schemas.microsoft.com/office/drawing/2014/main" id="{FBDE76F4-E81F-4DFF-9C48-14347567E975}"/>
              </a:ext>
            </a:extLst>
          </p:cNvPr>
          <p:cNvSpPr txBox="1"/>
          <p:nvPr/>
        </p:nvSpPr>
        <p:spPr>
          <a:xfrm>
            <a:off x="2987654" y="5591769"/>
            <a:ext cx="1225645" cy="307777"/>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Political stability</a:t>
            </a:r>
          </a:p>
        </p:txBody>
      </p:sp>
      <p:sp>
        <p:nvSpPr>
          <p:cNvPr id="61" name="TextBox 60">
            <a:extLst>
              <a:ext uri="{FF2B5EF4-FFF2-40B4-BE49-F238E27FC236}">
                <a16:creationId xmlns:a16="http://schemas.microsoft.com/office/drawing/2014/main" id="{6B3FDE63-95C7-46CA-929E-14724E343039}"/>
              </a:ext>
            </a:extLst>
          </p:cNvPr>
          <p:cNvSpPr txBox="1"/>
          <p:nvPr/>
        </p:nvSpPr>
        <p:spPr>
          <a:xfrm>
            <a:off x="4075337" y="5936988"/>
            <a:ext cx="138043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Corruption </a:t>
            </a:r>
            <a:r>
              <a:rPr lang="en-US" sz="1400" dirty="0">
                <a:latin typeface="Arial Narrow" panose="020B0606020202030204" pitchFamily="34" charset="0"/>
                <a:cs typeface="Calibri" panose="020F0502020204030204" pitchFamily="34" charset="0"/>
              </a:rPr>
              <a:t>level</a:t>
            </a:r>
            <a:endParaRPr lang="en-US" sz="1400" b="0" i="0" dirty="0">
              <a:latin typeface="Arial Narrow" panose="020B0606020202030204" pitchFamily="34" charset="0"/>
              <a:cs typeface="Calibri" panose="020F0502020204030204" pitchFamily="34" charset="0"/>
            </a:endParaRPr>
          </a:p>
        </p:txBody>
      </p:sp>
      <p:sp>
        <p:nvSpPr>
          <p:cNvPr id="62" name="TextBox 61">
            <a:extLst>
              <a:ext uri="{FF2B5EF4-FFF2-40B4-BE49-F238E27FC236}">
                <a16:creationId xmlns:a16="http://schemas.microsoft.com/office/drawing/2014/main" id="{DFB3919F-7195-4137-AB7E-BEC7385E15BF}"/>
              </a:ext>
            </a:extLst>
          </p:cNvPr>
          <p:cNvSpPr txBox="1"/>
          <p:nvPr/>
        </p:nvSpPr>
        <p:spPr>
          <a:xfrm>
            <a:off x="971508" y="4349310"/>
            <a:ext cx="1600118"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Labor </a:t>
            </a:r>
            <a:r>
              <a:rPr lang="en-US" sz="1400" u="sng" dirty="0">
                <a:highlight>
                  <a:srgbClr val="E6E6E6"/>
                </a:highlight>
                <a:latin typeface="Arial Narrow" panose="020B0606020202030204" pitchFamily="34" charset="0"/>
                <a:cs typeface="Calibri" panose="020F0502020204030204" pitchFamily="34" charset="0"/>
              </a:rPr>
              <a:t>laws</a:t>
            </a:r>
            <a:r>
              <a:rPr lang="en-US" sz="1400" dirty="0">
                <a:latin typeface="Arial Narrow" panose="020B0606020202030204" pitchFamily="34" charset="0"/>
                <a:cs typeface="Calibri" panose="020F0502020204030204" pitchFamily="34" charset="0"/>
              </a:rPr>
              <a:t> </a:t>
            </a:r>
            <a:r>
              <a:rPr lang="en-US" sz="1400" b="0" i="0" dirty="0">
                <a:latin typeface="Arial Narrow" panose="020B0606020202030204" pitchFamily="34" charset="0"/>
                <a:cs typeface="Calibri" panose="020F0502020204030204" pitchFamily="34" charset="0"/>
              </a:rPr>
              <a:t>and policy</a:t>
            </a:r>
          </a:p>
        </p:txBody>
      </p:sp>
      <p:sp>
        <p:nvSpPr>
          <p:cNvPr id="63" name="TextBox 62">
            <a:extLst>
              <a:ext uri="{FF2B5EF4-FFF2-40B4-BE49-F238E27FC236}">
                <a16:creationId xmlns:a16="http://schemas.microsoft.com/office/drawing/2014/main" id="{1FFF1BF4-0B48-421C-AA23-BA26A563F1D4}"/>
              </a:ext>
            </a:extLst>
          </p:cNvPr>
          <p:cNvSpPr txBox="1"/>
          <p:nvPr/>
        </p:nvSpPr>
        <p:spPr>
          <a:xfrm>
            <a:off x="1960366" y="6415528"/>
            <a:ext cx="128250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Threats </a:t>
            </a:r>
            <a:r>
              <a:rPr lang="en-US" sz="1400" dirty="0">
                <a:latin typeface="Arial Narrow" panose="020B0606020202030204" pitchFamily="34" charset="0"/>
                <a:cs typeface="Calibri" panose="020F0502020204030204" pitchFamily="34" charset="0"/>
              </a:rPr>
              <a:t>of wars</a:t>
            </a:r>
            <a:endParaRPr lang="en-US" sz="1400" b="0" i="0" dirty="0">
              <a:latin typeface="Arial Narrow" panose="020B0606020202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C4335AFC-44D4-463E-9028-C60EAE9F3794}"/>
              </a:ext>
            </a:extLst>
          </p:cNvPr>
          <p:cNvSpPr txBox="1"/>
          <p:nvPr/>
        </p:nvSpPr>
        <p:spPr>
          <a:xfrm>
            <a:off x="3886051" y="4657098"/>
            <a:ext cx="1545215"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Government </a:t>
            </a:r>
            <a:r>
              <a:rPr lang="en-US" sz="1400" dirty="0">
                <a:latin typeface="Arial Narrow" panose="020B0606020202030204" pitchFamily="34" charset="0"/>
                <a:cs typeface="Calibri" panose="020F0502020204030204" pitchFamily="34" charset="0"/>
              </a:rPr>
              <a:t>stability</a:t>
            </a:r>
            <a:endParaRPr lang="en-US" sz="1400" b="0" i="0" dirty="0">
              <a:latin typeface="Arial Narrow" panose="020B0606020202030204" pitchFamily="34" charset="0"/>
              <a:cs typeface="Calibri" panose="020F0502020204030204" pitchFamily="34" charset="0"/>
            </a:endParaRPr>
          </a:p>
        </p:txBody>
      </p:sp>
      <p:sp>
        <p:nvSpPr>
          <p:cNvPr id="65" name="TextBox 64">
            <a:extLst>
              <a:ext uri="{FF2B5EF4-FFF2-40B4-BE49-F238E27FC236}">
                <a16:creationId xmlns:a16="http://schemas.microsoft.com/office/drawing/2014/main" id="{E2BF308F-047B-4A03-B660-4929401151F1}"/>
              </a:ext>
            </a:extLst>
          </p:cNvPr>
          <p:cNvSpPr txBox="1"/>
          <p:nvPr/>
        </p:nvSpPr>
        <p:spPr>
          <a:xfrm>
            <a:off x="2379885" y="4642233"/>
            <a:ext cx="1148071"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Nationalization</a:t>
            </a:r>
          </a:p>
        </p:txBody>
      </p:sp>
      <p:sp>
        <p:nvSpPr>
          <p:cNvPr id="66" name="TextBox 65">
            <a:extLst>
              <a:ext uri="{FF2B5EF4-FFF2-40B4-BE49-F238E27FC236}">
                <a16:creationId xmlns:a16="http://schemas.microsoft.com/office/drawing/2014/main" id="{529E45A3-69A1-4FF7-9F37-DF66B57289E7}"/>
              </a:ext>
            </a:extLst>
          </p:cNvPr>
          <p:cNvSpPr txBox="1"/>
          <p:nvPr/>
        </p:nvSpPr>
        <p:spPr>
          <a:xfrm>
            <a:off x="1910874" y="5806360"/>
            <a:ext cx="12477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Trade </a:t>
            </a:r>
            <a:r>
              <a:rPr lang="en-US" sz="1400" b="0" i="0" u="sng" dirty="0">
                <a:highlight>
                  <a:srgbClr val="E6E6E6"/>
                </a:highlight>
                <a:latin typeface="Arial Narrow" panose="020B0606020202030204" pitchFamily="34" charset="0"/>
                <a:cs typeface="Calibri" panose="020F0502020204030204" pitchFamily="34" charset="0"/>
              </a:rPr>
              <a:t>laws</a:t>
            </a:r>
            <a:r>
              <a:rPr lang="en-US" sz="1400" b="0" i="0" dirty="0">
                <a:latin typeface="Arial Narrow" panose="020B0606020202030204" pitchFamily="34" charset="0"/>
                <a:cs typeface="Calibri" panose="020F0502020204030204" pitchFamily="34" charset="0"/>
              </a:rPr>
              <a:t> and </a:t>
            </a:r>
            <a:r>
              <a:rPr lang="en-US" sz="1400" dirty="0">
                <a:latin typeface="Arial Narrow" panose="020B0606020202030204" pitchFamily="34" charset="0"/>
                <a:cs typeface="Calibri" panose="020F0502020204030204" pitchFamily="34" charset="0"/>
              </a:rPr>
              <a:t>regulations</a:t>
            </a:r>
            <a:endParaRPr lang="en-US" sz="1400" b="0" i="0" dirty="0">
              <a:latin typeface="Arial Narrow" panose="020B0606020202030204" pitchFamily="34" charset="0"/>
              <a:cs typeface="Calibri" panose="020F0502020204030204" pitchFamily="34" charset="0"/>
            </a:endParaRPr>
          </a:p>
        </p:txBody>
      </p:sp>
      <p:sp>
        <p:nvSpPr>
          <p:cNvPr id="67" name="TextBox 66">
            <a:extLst>
              <a:ext uri="{FF2B5EF4-FFF2-40B4-BE49-F238E27FC236}">
                <a16:creationId xmlns:a16="http://schemas.microsoft.com/office/drawing/2014/main" id="{BB9C5FEA-4F26-432D-B0E4-3D9AB0E33155}"/>
              </a:ext>
            </a:extLst>
          </p:cNvPr>
          <p:cNvSpPr txBox="1"/>
          <p:nvPr/>
        </p:nvSpPr>
        <p:spPr>
          <a:xfrm>
            <a:off x="-48403" y="5638003"/>
            <a:ext cx="2006109"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Import &amp; </a:t>
            </a:r>
            <a:r>
              <a:rPr lang="en-US" sz="1400" dirty="0">
                <a:latin typeface="Arial Narrow" panose="020B0606020202030204" pitchFamily="34" charset="0"/>
                <a:cs typeface="Calibri" panose="020F0502020204030204" pitchFamily="34" charset="0"/>
              </a:rPr>
              <a:t>export </a:t>
            </a:r>
            <a:r>
              <a:rPr lang="en-US" sz="1400" b="0" i="0" dirty="0">
                <a:latin typeface="Arial Narrow" panose="020B0606020202030204" pitchFamily="34" charset="0"/>
                <a:cs typeface="Calibri" panose="020F0502020204030204" pitchFamily="34" charset="0"/>
              </a:rPr>
              <a:t>restrictions</a:t>
            </a:r>
          </a:p>
        </p:txBody>
      </p:sp>
      <p:sp>
        <p:nvSpPr>
          <p:cNvPr id="68" name="TextBox 67">
            <a:extLst>
              <a:ext uri="{FF2B5EF4-FFF2-40B4-BE49-F238E27FC236}">
                <a16:creationId xmlns:a16="http://schemas.microsoft.com/office/drawing/2014/main" id="{6DE21532-4C8F-4DA6-A6DF-D6CA8EC52A3E}"/>
              </a:ext>
            </a:extLst>
          </p:cNvPr>
          <p:cNvSpPr txBox="1"/>
          <p:nvPr/>
        </p:nvSpPr>
        <p:spPr>
          <a:xfrm>
            <a:off x="-66272" y="4587377"/>
            <a:ext cx="1257074" cy="523220"/>
          </a:xfrm>
          <a:prstGeom prst="rect">
            <a:avLst/>
          </a:prstGeom>
          <a:noFill/>
        </p:spPr>
        <p:txBody>
          <a:bodyPr wrap="none" rtlCol="0" anchor="ctr">
            <a:spAutoFit/>
          </a:bodyPr>
          <a:lstStyle/>
          <a:p>
            <a:pPr algn="r"/>
            <a:r>
              <a:rPr lang="en-US" sz="1400" i="0" dirty="0">
                <a:latin typeface="Arial Narrow" panose="020B0606020202030204" pitchFamily="34" charset="0"/>
              </a:rPr>
              <a:t>Corporate social</a:t>
            </a:r>
          </a:p>
          <a:p>
            <a:pPr algn="r"/>
            <a:r>
              <a:rPr lang="en-US" sz="1400" i="0" dirty="0">
                <a:latin typeface="Arial Narrow" panose="020B0606020202030204" pitchFamily="34" charset="0"/>
              </a:rPr>
              <a:t>responsibility</a:t>
            </a:r>
            <a:endParaRPr lang="en-US" sz="1400" b="0" i="0" dirty="0">
              <a:latin typeface="Arial Narrow" panose="020B0606020202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BF266FBD-EF64-41EE-807D-674454D71B5D}"/>
              </a:ext>
            </a:extLst>
          </p:cNvPr>
          <p:cNvSpPr txBox="1"/>
          <p:nvPr/>
        </p:nvSpPr>
        <p:spPr>
          <a:xfrm>
            <a:off x="2483686" y="4162319"/>
            <a:ext cx="1518364"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Legislative changes </a:t>
            </a:r>
          </a:p>
        </p:txBody>
      </p:sp>
      <p:sp>
        <p:nvSpPr>
          <p:cNvPr id="70" name="TextBox 69">
            <a:extLst>
              <a:ext uri="{FF2B5EF4-FFF2-40B4-BE49-F238E27FC236}">
                <a16:creationId xmlns:a16="http://schemas.microsoft.com/office/drawing/2014/main" id="{D3F296DF-5FB4-4558-9FC6-B1D13A54018D}"/>
              </a:ext>
            </a:extLst>
          </p:cNvPr>
          <p:cNvSpPr txBox="1"/>
          <p:nvPr/>
        </p:nvSpPr>
        <p:spPr>
          <a:xfrm>
            <a:off x="2932915" y="5085977"/>
            <a:ext cx="960519"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Legislations</a:t>
            </a:r>
          </a:p>
        </p:txBody>
      </p:sp>
      <p:sp>
        <p:nvSpPr>
          <p:cNvPr id="71" name="TextBox 70">
            <a:extLst>
              <a:ext uri="{FF2B5EF4-FFF2-40B4-BE49-F238E27FC236}">
                <a16:creationId xmlns:a16="http://schemas.microsoft.com/office/drawing/2014/main" id="{0A8AA496-563D-49CE-B65A-4393E1CF88AE}"/>
              </a:ext>
            </a:extLst>
          </p:cNvPr>
          <p:cNvSpPr txBox="1"/>
          <p:nvPr/>
        </p:nvSpPr>
        <p:spPr>
          <a:xfrm>
            <a:off x="3575076" y="6405361"/>
            <a:ext cx="1656223" cy="307777"/>
          </a:xfrm>
          <a:prstGeom prst="rect">
            <a:avLst/>
          </a:prstGeom>
          <a:noFill/>
        </p:spPr>
        <p:txBody>
          <a:bodyPr wrap="square" rtlCol="0" anchor="ctr">
            <a:spAutoFit/>
          </a:bodyPr>
          <a:lstStyle/>
          <a:p>
            <a:r>
              <a:rPr lang="en-US" sz="1400" i="0" dirty="0">
                <a:latin typeface="Arial Narrow" panose="020B0606020202030204" pitchFamily="34" charset="0"/>
              </a:rPr>
              <a:t>Organized crime level</a:t>
            </a:r>
            <a:endParaRPr lang="en-US" sz="1400" b="0" i="0" dirty="0">
              <a:latin typeface="Arial Narrow" panose="020B0606020202030204" pitchFamily="34" charset="0"/>
              <a:cs typeface="Calibri" panose="020F0502020204030204" pitchFamily="34" charset="0"/>
            </a:endParaRPr>
          </a:p>
        </p:txBody>
      </p:sp>
      <p:sp>
        <p:nvSpPr>
          <p:cNvPr id="72" name="TextBox 71">
            <a:extLst>
              <a:ext uri="{FF2B5EF4-FFF2-40B4-BE49-F238E27FC236}">
                <a16:creationId xmlns:a16="http://schemas.microsoft.com/office/drawing/2014/main" id="{8C6742CA-A9E1-48CD-9355-2B1B0B0ABDA2}"/>
              </a:ext>
            </a:extLst>
          </p:cNvPr>
          <p:cNvSpPr txBox="1"/>
          <p:nvPr/>
        </p:nvSpPr>
        <p:spPr>
          <a:xfrm>
            <a:off x="56836" y="5217207"/>
            <a:ext cx="1853320" cy="307777"/>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Tariffs and taxation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74" name="TextBox 73">
            <a:extLst>
              <a:ext uri="{FF2B5EF4-FFF2-40B4-BE49-F238E27FC236}">
                <a16:creationId xmlns:a16="http://schemas.microsoft.com/office/drawing/2014/main" id="{DEB4FDC3-15F8-43A8-BC46-2C295F5DBC24}"/>
              </a:ext>
            </a:extLst>
          </p:cNvPr>
          <p:cNvSpPr txBox="1"/>
          <p:nvPr/>
        </p:nvSpPr>
        <p:spPr>
          <a:xfrm>
            <a:off x="703486" y="-17294"/>
            <a:ext cx="2136161"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Customer protection </a:t>
            </a:r>
            <a:r>
              <a:rPr lang="en-US" sz="1400" b="0" i="0" u="sng" dirty="0">
                <a:highlight>
                  <a:srgbClr val="E6E6E6"/>
                </a:highlight>
                <a:latin typeface="Arial Narrow" panose="020B0606020202030204" pitchFamily="34" charset="0"/>
                <a:cs typeface="Calibri" panose="020F0502020204030204" pitchFamily="34" charset="0"/>
              </a:rPr>
              <a:t>laws</a:t>
            </a:r>
            <a:endParaRPr lang="en-US" sz="1400" u="sng" dirty="0">
              <a:highlight>
                <a:srgbClr val="E6E6E6"/>
              </a:highlight>
              <a:latin typeface="Arial Narrow" panose="020B0606020202030204" pitchFamily="34" charset="0"/>
            </a:endParaRPr>
          </a:p>
        </p:txBody>
      </p:sp>
      <p:sp>
        <p:nvSpPr>
          <p:cNvPr id="76" name="TextBox 75">
            <a:extLst>
              <a:ext uri="{FF2B5EF4-FFF2-40B4-BE49-F238E27FC236}">
                <a16:creationId xmlns:a16="http://schemas.microsoft.com/office/drawing/2014/main" id="{9F34BF8E-98F8-49CE-ADC3-E393F3FDF4F4}"/>
              </a:ext>
            </a:extLst>
          </p:cNvPr>
          <p:cNvSpPr txBox="1"/>
          <p:nvPr/>
        </p:nvSpPr>
        <p:spPr>
          <a:xfrm>
            <a:off x="9382533" y="6115771"/>
            <a:ext cx="1380574" cy="307777"/>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Retirement age</a:t>
            </a:r>
          </a:p>
        </p:txBody>
      </p:sp>
      <p:sp>
        <p:nvSpPr>
          <p:cNvPr id="78" name="TextBox 77">
            <a:extLst>
              <a:ext uri="{FF2B5EF4-FFF2-40B4-BE49-F238E27FC236}">
                <a16:creationId xmlns:a16="http://schemas.microsoft.com/office/drawing/2014/main" id="{FA85F692-1312-4168-A4AC-DAA048235E1E}"/>
              </a:ext>
            </a:extLst>
          </p:cNvPr>
          <p:cNvSpPr txBox="1"/>
          <p:nvPr/>
        </p:nvSpPr>
        <p:spPr>
          <a:xfrm>
            <a:off x="9127140" y="4501439"/>
            <a:ext cx="2091590"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Customer access to credit</a:t>
            </a:r>
          </a:p>
        </p:txBody>
      </p:sp>
      <p:sp>
        <p:nvSpPr>
          <p:cNvPr id="81" name="TextBox 80">
            <a:extLst>
              <a:ext uri="{FF2B5EF4-FFF2-40B4-BE49-F238E27FC236}">
                <a16:creationId xmlns:a16="http://schemas.microsoft.com/office/drawing/2014/main" id="{46183FC9-91AD-4328-9A87-5683DB974963}"/>
              </a:ext>
            </a:extLst>
          </p:cNvPr>
          <p:cNvSpPr txBox="1"/>
          <p:nvPr/>
        </p:nvSpPr>
        <p:spPr>
          <a:xfrm>
            <a:off x="7985185" y="6405361"/>
            <a:ext cx="1402948"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Seasonality issues</a:t>
            </a:r>
          </a:p>
        </p:txBody>
      </p:sp>
      <p:sp>
        <p:nvSpPr>
          <p:cNvPr id="84" name="TextBox 83">
            <a:extLst>
              <a:ext uri="{FF2B5EF4-FFF2-40B4-BE49-F238E27FC236}">
                <a16:creationId xmlns:a16="http://schemas.microsoft.com/office/drawing/2014/main" id="{E71AE278-E87D-4A10-8A3B-C2EB8EFC34F4}"/>
              </a:ext>
            </a:extLst>
          </p:cNvPr>
          <p:cNvSpPr txBox="1"/>
          <p:nvPr/>
        </p:nvSpPr>
        <p:spPr>
          <a:xfrm>
            <a:off x="11407454" y="5175952"/>
            <a:ext cx="739121"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Interest</a:t>
            </a:r>
          </a:p>
          <a:p>
            <a:r>
              <a:rPr lang="en-US" sz="1400" b="0" i="0" dirty="0">
                <a:latin typeface="Arial Narrow" panose="020B0606020202030204" pitchFamily="34" charset="0"/>
                <a:cs typeface="Calibri" panose="020F0502020204030204" pitchFamily="34" charset="0"/>
              </a:rPr>
              <a:t>rates</a:t>
            </a:r>
          </a:p>
        </p:txBody>
      </p:sp>
      <p:sp>
        <p:nvSpPr>
          <p:cNvPr id="87" name="TextBox 86">
            <a:extLst>
              <a:ext uri="{FF2B5EF4-FFF2-40B4-BE49-F238E27FC236}">
                <a16:creationId xmlns:a16="http://schemas.microsoft.com/office/drawing/2014/main" id="{DFE44965-E3D0-479E-8F69-DF52E60C0A85}"/>
              </a:ext>
            </a:extLst>
          </p:cNvPr>
          <p:cNvSpPr txBox="1"/>
          <p:nvPr/>
        </p:nvSpPr>
        <p:spPr>
          <a:xfrm>
            <a:off x="10566002" y="5806360"/>
            <a:ext cx="107914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Inflation trend</a:t>
            </a:r>
          </a:p>
        </p:txBody>
      </p:sp>
      <p:sp>
        <p:nvSpPr>
          <p:cNvPr id="93" name="TextBox 92">
            <a:extLst>
              <a:ext uri="{FF2B5EF4-FFF2-40B4-BE49-F238E27FC236}">
                <a16:creationId xmlns:a16="http://schemas.microsoft.com/office/drawing/2014/main" id="{45815109-D10F-4696-9EE7-611A10DF7F93}"/>
              </a:ext>
            </a:extLst>
          </p:cNvPr>
          <p:cNvSpPr txBox="1"/>
          <p:nvPr/>
        </p:nvSpPr>
        <p:spPr>
          <a:xfrm>
            <a:off x="8922695" y="5655745"/>
            <a:ext cx="1601721"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Unemployment rates</a:t>
            </a:r>
          </a:p>
        </p:txBody>
      </p:sp>
      <p:sp>
        <p:nvSpPr>
          <p:cNvPr id="96" name="TextBox 95">
            <a:extLst>
              <a:ext uri="{FF2B5EF4-FFF2-40B4-BE49-F238E27FC236}">
                <a16:creationId xmlns:a16="http://schemas.microsoft.com/office/drawing/2014/main" id="{3DC5A66A-B524-47AD-AA6A-B9EDB1EB7228}"/>
              </a:ext>
            </a:extLst>
          </p:cNvPr>
          <p:cNvSpPr txBox="1"/>
          <p:nvPr/>
        </p:nvSpPr>
        <p:spPr>
          <a:xfrm>
            <a:off x="8195578" y="5854161"/>
            <a:ext cx="846707"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Market</a:t>
            </a:r>
          </a:p>
          <a:p>
            <a:r>
              <a:rPr lang="en-US" sz="1400" b="0" i="0" dirty="0">
                <a:latin typeface="Arial Narrow" panose="020B0606020202030204" pitchFamily="34" charset="0"/>
                <a:cs typeface="Calibri" panose="020F0502020204030204" pitchFamily="34" charset="0"/>
              </a:rPr>
              <a:t>conditions</a:t>
            </a:r>
          </a:p>
        </p:txBody>
      </p:sp>
      <p:sp>
        <p:nvSpPr>
          <p:cNvPr id="99" name="TextBox 98">
            <a:extLst>
              <a:ext uri="{FF2B5EF4-FFF2-40B4-BE49-F238E27FC236}">
                <a16:creationId xmlns:a16="http://schemas.microsoft.com/office/drawing/2014/main" id="{22A62ED6-BEC4-4625-8EB7-AC27993FA9C5}"/>
              </a:ext>
            </a:extLst>
          </p:cNvPr>
          <p:cNvSpPr txBox="1"/>
          <p:nvPr/>
        </p:nvSpPr>
        <p:spPr>
          <a:xfrm>
            <a:off x="10443604" y="4739861"/>
            <a:ext cx="1488758"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Currency exchange</a:t>
            </a:r>
          </a:p>
          <a:p>
            <a:r>
              <a:rPr lang="en-US" sz="1400" b="0" i="0" dirty="0">
                <a:latin typeface="Arial Narrow" panose="020B0606020202030204" pitchFamily="34" charset="0"/>
                <a:cs typeface="Calibri" panose="020F0502020204030204" pitchFamily="34" charset="0"/>
              </a:rPr>
              <a:t>rates </a:t>
            </a:r>
          </a:p>
        </p:txBody>
      </p:sp>
      <p:sp>
        <p:nvSpPr>
          <p:cNvPr id="102" name="TextBox 101">
            <a:extLst>
              <a:ext uri="{FF2B5EF4-FFF2-40B4-BE49-F238E27FC236}">
                <a16:creationId xmlns:a16="http://schemas.microsoft.com/office/drawing/2014/main" id="{92509040-3AAA-4019-9FFD-4DC7E9F1D2EF}"/>
              </a:ext>
            </a:extLst>
          </p:cNvPr>
          <p:cNvSpPr txBox="1"/>
          <p:nvPr/>
        </p:nvSpPr>
        <p:spPr>
          <a:xfrm>
            <a:off x="8618931" y="5178422"/>
            <a:ext cx="1247457"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Spending power</a:t>
            </a:r>
          </a:p>
        </p:txBody>
      </p:sp>
      <p:sp>
        <p:nvSpPr>
          <p:cNvPr id="105" name="TextBox 104">
            <a:extLst>
              <a:ext uri="{FF2B5EF4-FFF2-40B4-BE49-F238E27FC236}">
                <a16:creationId xmlns:a16="http://schemas.microsoft.com/office/drawing/2014/main" id="{2EF580EC-F2E1-428D-AAFD-46F6D602553D}"/>
              </a:ext>
            </a:extLst>
          </p:cNvPr>
          <p:cNvSpPr txBox="1"/>
          <p:nvPr/>
        </p:nvSpPr>
        <p:spPr>
          <a:xfrm>
            <a:off x="7126415" y="5983155"/>
            <a:ext cx="830677"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Economic</a:t>
            </a:r>
          </a:p>
          <a:p>
            <a:pPr algn="r"/>
            <a:r>
              <a:rPr lang="en-US" sz="1400" b="0" i="0" dirty="0">
                <a:latin typeface="Arial Narrow" panose="020B0606020202030204" pitchFamily="34" charset="0"/>
                <a:cs typeface="Calibri" panose="020F0502020204030204" pitchFamily="34" charset="0"/>
              </a:rPr>
              <a:t>stability</a:t>
            </a:r>
          </a:p>
        </p:txBody>
      </p:sp>
      <p:sp>
        <p:nvSpPr>
          <p:cNvPr id="108" name="TextBox 107">
            <a:extLst>
              <a:ext uri="{FF2B5EF4-FFF2-40B4-BE49-F238E27FC236}">
                <a16:creationId xmlns:a16="http://schemas.microsoft.com/office/drawing/2014/main" id="{6AEB6E69-BCFC-455A-90AE-98700F4A91E7}"/>
              </a:ext>
            </a:extLst>
          </p:cNvPr>
          <p:cNvSpPr txBox="1"/>
          <p:nvPr/>
        </p:nvSpPr>
        <p:spPr>
          <a:xfrm rot="21209420">
            <a:off x="6765609" y="5559165"/>
            <a:ext cx="1555298" cy="369332"/>
          </a:xfrm>
          <a:prstGeom prst="rect">
            <a:avLst/>
          </a:prstGeom>
          <a:noFill/>
        </p:spPr>
        <p:txBody>
          <a:bodyPr wrap="none" rtlCol="0">
            <a:spAutoFit/>
          </a:bodyPr>
          <a:lstStyle/>
          <a:p>
            <a:r>
              <a:rPr lang="en-US" spc="300" dirty="0">
                <a:latin typeface="Arial Narrow" panose="020B0606020202030204" pitchFamily="34" charset="0"/>
              </a:rPr>
              <a:t>ECONOMIC</a:t>
            </a:r>
          </a:p>
        </p:txBody>
      </p:sp>
      <p:sp>
        <p:nvSpPr>
          <p:cNvPr id="110" name="TextBox 109">
            <a:extLst>
              <a:ext uri="{FF2B5EF4-FFF2-40B4-BE49-F238E27FC236}">
                <a16:creationId xmlns:a16="http://schemas.microsoft.com/office/drawing/2014/main" id="{9CBED33E-B0CA-46BB-B870-C6792C224BC0}"/>
              </a:ext>
            </a:extLst>
          </p:cNvPr>
          <p:cNvSpPr txBox="1"/>
          <p:nvPr/>
        </p:nvSpPr>
        <p:spPr>
          <a:xfrm>
            <a:off x="7376796" y="5085977"/>
            <a:ext cx="1257075"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Income levels</a:t>
            </a:r>
          </a:p>
        </p:txBody>
      </p:sp>
      <p:sp>
        <p:nvSpPr>
          <p:cNvPr id="112" name="TextBox 111">
            <a:extLst>
              <a:ext uri="{FF2B5EF4-FFF2-40B4-BE49-F238E27FC236}">
                <a16:creationId xmlns:a16="http://schemas.microsoft.com/office/drawing/2014/main" id="{40572F2D-0BA4-40CA-9045-043C4E3E40EE}"/>
              </a:ext>
            </a:extLst>
          </p:cNvPr>
          <p:cNvSpPr txBox="1"/>
          <p:nvPr/>
        </p:nvSpPr>
        <p:spPr>
          <a:xfrm>
            <a:off x="7505843" y="4579135"/>
            <a:ext cx="1406515" cy="307777"/>
          </a:xfrm>
          <a:prstGeom prst="rect">
            <a:avLst/>
          </a:prstGeom>
          <a:noFill/>
        </p:spPr>
        <p:txBody>
          <a:bodyPr wrap="square">
            <a:spAutoFit/>
          </a:bodyPr>
          <a:lstStyle/>
          <a:p>
            <a:pPr algn="r"/>
            <a:r>
              <a:rPr lang="en-US" sz="1400" dirty="0">
                <a:latin typeface="Arial Narrow" panose="020B0606020202030204" pitchFamily="34" charset="0"/>
                <a:cs typeface="Calibri" panose="020F0502020204030204" pitchFamily="34" charset="0"/>
              </a:rPr>
              <a:t>W</a:t>
            </a:r>
            <a:r>
              <a:rPr lang="en-US" sz="1400" b="0" i="0" dirty="0">
                <a:latin typeface="Arial Narrow" panose="020B0606020202030204" pitchFamily="34" charset="0"/>
                <a:cs typeface="Calibri" panose="020F0502020204030204" pitchFamily="34" charset="0"/>
              </a:rPr>
              <a:t>ealth distribution</a:t>
            </a:r>
          </a:p>
        </p:txBody>
      </p:sp>
      <p:sp>
        <p:nvSpPr>
          <p:cNvPr id="113" name="TextBox 112">
            <a:extLst>
              <a:ext uri="{FF2B5EF4-FFF2-40B4-BE49-F238E27FC236}">
                <a16:creationId xmlns:a16="http://schemas.microsoft.com/office/drawing/2014/main" id="{4799830A-B7D7-4D30-AC9E-C055BD2F12C1}"/>
              </a:ext>
            </a:extLst>
          </p:cNvPr>
          <p:cNvSpPr txBox="1"/>
          <p:nvPr/>
        </p:nvSpPr>
        <p:spPr>
          <a:xfrm>
            <a:off x="8815900" y="4839931"/>
            <a:ext cx="1461026"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Spending</a:t>
            </a:r>
            <a:r>
              <a:rPr lang="en-US" sz="1400" dirty="0">
                <a:latin typeface="Arial Narrow" panose="020B0606020202030204" pitchFamily="34" charset="0"/>
                <a:cs typeface="Calibri" panose="020F0502020204030204" pitchFamily="34" charset="0"/>
              </a:rPr>
              <a:t> patterns</a:t>
            </a:r>
            <a:endParaRPr lang="en-US" sz="1400" b="0" i="0" dirty="0">
              <a:latin typeface="Arial Narrow" panose="020B0606020202030204" pitchFamily="34" charset="0"/>
              <a:cs typeface="Calibri" panose="020F0502020204030204" pitchFamily="34" charset="0"/>
            </a:endParaRPr>
          </a:p>
        </p:txBody>
      </p:sp>
      <p:sp>
        <p:nvSpPr>
          <p:cNvPr id="114" name="TextBox 113">
            <a:extLst>
              <a:ext uri="{FF2B5EF4-FFF2-40B4-BE49-F238E27FC236}">
                <a16:creationId xmlns:a16="http://schemas.microsoft.com/office/drawing/2014/main" id="{DA998B8E-1D98-4DE7-8EBF-6C5BAA3C72B4}"/>
              </a:ext>
            </a:extLst>
          </p:cNvPr>
          <p:cNvSpPr txBox="1"/>
          <p:nvPr/>
        </p:nvSpPr>
        <p:spPr>
          <a:xfrm>
            <a:off x="6574016" y="4900315"/>
            <a:ext cx="1406515"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Globalization</a:t>
            </a:r>
          </a:p>
        </p:txBody>
      </p:sp>
      <p:sp>
        <p:nvSpPr>
          <p:cNvPr id="117" name="TextBox 116">
            <a:extLst>
              <a:ext uri="{FF2B5EF4-FFF2-40B4-BE49-F238E27FC236}">
                <a16:creationId xmlns:a16="http://schemas.microsoft.com/office/drawing/2014/main" id="{0503A875-CDBB-4A13-8C8C-17EAFB591EB9}"/>
              </a:ext>
            </a:extLst>
          </p:cNvPr>
          <p:cNvSpPr txBox="1"/>
          <p:nvPr/>
        </p:nvSpPr>
        <p:spPr>
          <a:xfrm>
            <a:off x="10767221" y="2118094"/>
            <a:ext cx="125547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Education levels</a:t>
            </a:r>
          </a:p>
        </p:txBody>
      </p:sp>
      <p:sp>
        <p:nvSpPr>
          <p:cNvPr id="120" name="TextBox 119">
            <a:extLst>
              <a:ext uri="{FF2B5EF4-FFF2-40B4-BE49-F238E27FC236}">
                <a16:creationId xmlns:a16="http://schemas.microsoft.com/office/drawing/2014/main" id="{9D558D44-7E69-4A78-AE8E-A884E8419BC1}"/>
              </a:ext>
            </a:extLst>
          </p:cNvPr>
          <p:cNvSpPr txBox="1"/>
          <p:nvPr/>
        </p:nvSpPr>
        <p:spPr>
          <a:xfrm>
            <a:off x="9090138" y="3306582"/>
            <a:ext cx="196536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Social welfare programs</a:t>
            </a:r>
          </a:p>
        </p:txBody>
      </p:sp>
      <p:sp>
        <p:nvSpPr>
          <p:cNvPr id="126" name="TextBox 125">
            <a:extLst>
              <a:ext uri="{FF2B5EF4-FFF2-40B4-BE49-F238E27FC236}">
                <a16:creationId xmlns:a16="http://schemas.microsoft.com/office/drawing/2014/main" id="{49EE9AAC-CB0C-42F2-BA61-7E9E1722A781}"/>
              </a:ext>
            </a:extLst>
          </p:cNvPr>
          <p:cNvSpPr txBox="1"/>
          <p:nvPr/>
        </p:nvSpPr>
        <p:spPr>
          <a:xfrm>
            <a:off x="8413853" y="1957960"/>
            <a:ext cx="1975819"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Health &amp; safety </a:t>
            </a:r>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132" name="TextBox 131">
            <a:extLst>
              <a:ext uri="{FF2B5EF4-FFF2-40B4-BE49-F238E27FC236}">
                <a16:creationId xmlns:a16="http://schemas.microsoft.com/office/drawing/2014/main" id="{B3ED9588-4D45-45A0-BE12-682AA4EBB233}"/>
              </a:ext>
            </a:extLst>
          </p:cNvPr>
          <p:cNvSpPr txBox="1"/>
          <p:nvPr/>
        </p:nvSpPr>
        <p:spPr>
          <a:xfrm>
            <a:off x="8200652" y="3551334"/>
            <a:ext cx="1133644"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Demographics</a:t>
            </a:r>
          </a:p>
        </p:txBody>
      </p:sp>
      <p:sp>
        <p:nvSpPr>
          <p:cNvPr id="134" name="TextBox 133">
            <a:extLst>
              <a:ext uri="{FF2B5EF4-FFF2-40B4-BE49-F238E27FC236}">
                <a16:creationId xmlns:a16="http://schemas.microsoft.com/office/drawing/2014/main" id="{9F75BAC1-BB82-4C88-93C4-21B93F5970F7}"/>
              </a:ext>
            </a:extLst>
          </p:cNvPr>
          <p:cNvSpPr txBox="1"/>
          <p:nvPr/>
        </p:nvSpPr>
        <p:spPr>
          <a:xfrm>
            <a:off x="7673333" y="2512873"/>
            <a:ext cx="724878"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Lifestyle</a:t>
            </a:r>
          </a:p>
          <a:p>
            <a:r>
              <a:rPr lang="en-US" sz="1400" b="0" i="0" dirty="0">
                <a:latin typeface="Arial Narrow" panose="020B0606020202030204" pitchFamily="34" charset="0"/>
                <a:cs typeface="Calibri" panose="020F0502020204030204" pitchFamily="34" charset="0"/>
              </a:rPr>
              <a:t>trends</a:t>
            </a:r>
          </a:p>
        </p:txBody>
      </p:sp>
      <p:sp>
        <p:nvSpPr>
          <p:cNvPr id="136" name="TextBox 135">
            <a:extLst>
              <a:ext uri="{FF2B5EF4-FFF2-40B4-BE49-F238E27FC236}">
                <a16:creationId xmlns:a16="http://schemas.microsoft.com/office/drawing/2014/main" id="{BC33164A-E4BE-4E2B-8613-AA5F2BC6910D}"/>
              </a:ext>
            </a:extLst>
          </p:cNvPr>
          <p:cNvSpPr txBox="1"/>
          <p:nvPr/>
        </p:nvSpPr>
        <p:spPr>
          <a:xfrm>
            <a:off x="6468490" y="3470561"/>
            <a:ext cx="960285" cy="523220"/>
          </a:xfrm>
          <a:prstGeom prst="rect">
            <a:avLst/>
          </a:prstGeom>
          <a:noFill/>
        </p:spPr>
        <p:txBody>
          <a:bodyPr wrap="square">
            <a:spAutoFit/>
          </a:bodyPr>
          <a:lstStyle/>
          <a:p>
            <a:r>
              <a:rPr lang="en-US" sz="1400" b="0" i="0" dirty="0">
                <a:latin typeface="Arial Narrow" panose="020B0606020202030204" pitchFamily="34" charset="0"/>
              </a:rPr>
              <a:t>Values and</a:t>
            </a:r>
          </a:p>
          <a:p>
            <a:r>
              <a:rPr lang="en-US" sz="1400" b="0" i="0" dirty="0">
                <a:latin typeface="Arial Narrow" panose="020B0606020202030204" pitchFamily="34" charset="0"/>
              </a:rPr>
              <a:t>beliefs</a:t>
            </a:r>
          </a:p>
        </p:txBody>
      </p:sp>
      <p:sp>
        <p:nvSpPr>
          <p:cNvPr id="138" name="TextBox 137">
            <a:extLst>
              <a:ext uri="{FF2B5EF4-FFF2-40B4-BE49-F238E27FC236}">
                <a16:creationId xmlns:a16="http://schemas.microsoft.com/office/drawing/2014/main" id="{54A6D6F0-1363-491F-BF1D-4D8D9EF1E02C}"/>
              </a:ext>
            </a:extLst>
          </p:cNvPr>
          <p:cNvSpPr txBox="1"/>
          <p:nvPr/>
        </p:nvSpPr>
        <p:spPr>
          <a:xfrm>
            <a:off x="10279052" y="1871277"/>
            <a:ext cx="1366092" cy="307777"/>
          </a:xfrm>
          <a:prstGeom prst="rect">
            <a:avLst/>
          </a:prstGeom>
          <a:noFill/>
        </p:spPr>
        <p:txBody>
          <a:bodyPr wrap="square">
            <a:spAutoFit/>
          </a:bodyPr>
          <a:lstStyle/>
          <a:p>
            <a:r>
              <a:rPr lang="en-US" sz="1400" b="0" i="0" dirty="0">
                <a:latin typeface="Arial Narrow" panose="020B0606020202030204" pitchFamily="34" charset="0"/>
              </a:rPr>
              <a:t>Language skills</a:t>
            </a:r>
            <a:endParaRPr lang="en-US" sz="1400" dirty="0">
              <a:latin typeface="Arial Narrow" panose="020B0606020202030204" pitchFamily="34" charset="0"/>
            </a:endParaRPr>
          </a:p>
        </p:txBody>
      </p:sp>
      <p:sp>
        <p:nvSpPr>
          <p:cNvPr id="148" name="TextBox 147">
            <a:extLst>
              <a:ext uri="{FF2B5EF4-FFF2-40B4-BE49-F238E27FC236}">
                <a16:creationId xmlns:a16="http://schemas.microsoft.com/office/drawing/2014/main" id="{E943C2E3-1B45-4CE2-A87B-15EAF2226877}"/>
              </a:ext>
            </a:extLst>
          </p:cNvPr>
          <p:cNvSpPr txBox="1"/>
          <p:nvPr/>
        </p:nvSpPr>
        <p:spPr>
          <a:xfrm rot="20173119">
            <a:off x="6842038" y="3889315"/>
            <a:ext cx="1111202" cy="369332"/>
          </a:xfrm>
          <a:prstGeom prst="rect">
            <a:avLst/>
          </a:prstGeom>
          <a:noFill/>
        </p:spPr>
        <p:txBody>
          <a:bodyPr wrap="none" rtlCol="0">
            <a:spAutoFit/>
          </a:bodyPr>
          <a:lstStyle/>
          <a:p>
            <a:r>
              <a:rPr lang="en-US" spc="300" dirty="0">
                <a:latin typeface="Arial Narrow" panose="020B0606020202030204" pitchFamily="34" charset="0"/>
              </a:rPr>
              <a:t>SOCIAL</a:t>
            </a:r>
          </a:p>
        </p:txBody>
      </p:sp>
      <p:sp>
        <p:nvSpPr>
          <p:cNvPr id="149" name="TextBox 148">
            <a:extLst>
              <a:ext uri="{FF2B5EF4-FFF2-40B4-BE49-F238E27FC236}">
                <a16:creationId xmlns:a16="http://schemas.microsoft.com/office/drawing/2014/main" id="{007500C3-6DE7-434B-A353-2A71674921CE}"/>
              </a:ext>
            </a:extLst>
          </p:cNvPr>
          <p:cNvSpPr txBox="1"/>
          <p:nvPr/>
        </p:nvSpPr>
        <p:spPr>
          <a:xfrm>
            <a:off x="11005455" y="2583780"/>
            <a:ext cx="997389"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Literacy rate</a:t>
            </a:r>
          </a:p>
        </p:txBody>
      </p:sp>
      <p:sp>
        <p:nvSpPr>
          <p:cNvPr id="155" name="TextBox 154">
            <a:extLst>
              <a:ext uri="{FF2B5EF4-FFF2-40B4-BE49-F238E27FC236}">
                <a16:creationId xmlns:a16="http://schemas.microsoft.com/office/drawing/2014/main" id="{2700A4A2-E911-4DAE-9CF6-B98FA7857D90}"/>
              </a:ext>
            </a:extLst>
          </p:cNvPr>
          <p:cNvSpPr txBox="1"/>
          <p:nvPr/>
        </p:nvSpPr>
        <p:spPr>
          <a:xfrm>
            <a:off x="9387040" y="4162947"/>
            <a:ext cx="1754372" cy="307777"/>
          </a:xfrm>
          <a:prstGeom prst="rect">
            <a:avLst/>
          </a:prstGeom>
          <a:noFill/>
        </p:spPr>
        <p:txBody>
          <a:bodyPr wrap="square">
            <a:spAutoFit/>
          </a:bodyPr>
          <a:lstStyle/>
          <a:p>
            <a:r>
              <a:rPr lang="en-US" sz="1400" i="0" dirty="0">
                <a:latin typeface="Arial Narrow" panose="020B0606020202030204" pitchFamily="34" charset="0"/>
              </a:rPr>
              <a:t>Population growth rate</a:t>
            </a:r>
            <a:endParaRPr lang="en-US" sz="1400" dirty="0">
              <a:latin typeface="Arial Narrow" panose="020B0606020202030204" pitchFamily="34" charset="0"/>
            </a:endParaRPr>
          </a:p>
        </p:txBody>
      </p:sp>
      <p:sp>
        <p:nvSpPr>
          <p:cNvPr id="157" name="TextBox 156">
            <a:extLst>
              <a:ext uri="{FF2B5EF4-FFF2-40B4-BE49-F238E27FC236}">
                <a16:creationId xmlns:a16="http://schemas.microsoft.com/office/drawing/2014/main" id="{6D61E33E-A8B1-4746-A9D3-9C68EEC60C67}"/>
              </a:ext>
            </a:extLst>
          </p:cNvPr>
          <p:cNvSpPr txBox="1"/>
          <p:nvPr/>
        </p:nvSpPr>
        <p:spPr>
          <a:xfrm>
            <a:off x="8428526" y="2911949"/>
            <a:ext cx="1161542" cy="307777"/>
          </a:xfrm>
          <a:prstGeom prst="rect">
            <a:avLst/>
          </a:prstGeom>
          <a:noFill/>
        </p:spPr>
        <p:txBody>
          <a:bodyPr wrap="square">
            <a:spAutoFit/>
          </a:bodyPr>
          <a:lstStyle/>
          <a:p>
            <a:r>
              <a:rPr lang="en-US" sz="1400" i="0" dirty="0">
                <a:latin typeface="Arial Narrow" panose="020B0606020202030204" pitchFamily="34" charset="0"/>
              </a:rPr>
              <a:t>Health status</a:t>
            </a:r>
          </a:p>
        </p:txBody>
      </p:sp>
      <p:sp>
        <p:nvSpPr>
          <p:cNvPr id="159" name="TextBox 158">
            <a:extLst>
              <a:ext uri="{FF2B5EF4-FFF2-40B4-BE49-F238E27FC236}">
                <a16:creationId xmlns:a16="http://schemas.microsoft.com/office/drawing/2014/main" id="{35D7F8BE-E4C9-48FA-A92B-4FA5ADAA524C}"/>
              </a:ext>
            </a:extLst>
          </p:cNvPr>
          <p:cNvSpPr txBox="1"/>
          <p:nvPr/>
        </p:nvSpPr>
        <p:spPr>
          <a:xfrm>
            <a:off x="10302326" y="2976444"/>
            <a:ext cx="1733615" cy="307777"/>
          </a:xfrm>
          <a:prstGeom prst="rect">
            <a:avLst/>
          </a:prstGeom>
          <a:noFill/>
        </p:spPr>
        <p:txBody>
          <a:bodyPr wrap="square">
            <a:spAutoFit/>
          </a:bodyPr>
          <a:lstStyle/>
          <a:p>
            <a:r>
              <a:rPr lang="en-US" sz="1400" i="0" dirty="0">
                <a:latin typeface="Arial Narrow" panose="020B0606020202030204" pitchFamily="34" charset="0"/>
              </a:rPr>
              <a:t>Attitudes toward work </a:t>
            </a:r>
            <a:endParaRPr lang="en-US" sz="1400" dirty="0">
              <a:latin typeface="Arial Narrow" panose="020B0606020202030204" pitchFamily="34" charset="0"/>
            </a:endParaRPr>
          </a:p>
        </p:txBody>
      </p:sp>
      <p:sp>
        <p:nvSpPr>
          <p:cNvPr id="160" name="TextBox 159">
            <a:extLst>
              <a:ext uri="{FF2B5EF4-FFF2-40B4-BE49-F238E27FC236}">
                <a16:creationId xmlns:a16="http://schemas.microsoft.com/office/drawing/2014/main" id="{EC4C7F0C-58E1-496A-A858-6F879930A7D2}"/>
              </a:ext>
            </a:extLst>
          </p:cNvPr>
          <p:cNvSpPr txBox="1"/>
          <p:nvPr/>
        </p:nvSpPr>
        <p:spPr>
          <a:xfrm>
            <a:off x="9022463" y="2393972"/>
            <a:ext cx="1322798" cy="523220"/>
          </a:xfrm>
          <a:prstGeom prst="rect">
            <a:avLst/>
          </a:prstGeom>
          <a:noFill/>
        </p:spPr>
        <p:txBody>
          <a:bodyPr wrap="square">
            <a:spAutoFit/>
          </a:bodyPr>
          <a:lstStyle/>
          <a:p>
            <a:r>
              <a:rPr lang="en-US" sz="1400" i="0" dirty="0">
                <a:latin typeface="Arial Narrow" panose="020B0606020202030204" pitchFamily="34" charset="0"/>
              </a:rPr>
              <a:t>Health consciousness</a:t>
            </a:r>
          </a:p>
        </p:txBody>
      </p:sp>
      <p:sp>
        <p:nvSpPr>
          <p:cNvPr id="162" name="TextBox 161">
            <a:extLst>
              <a:ext uri="{FF2B5EF4-FFF2-40B4-BE49-F238E27FC236}">
                <a16:creationId xmlns:a16="http://schemas.microsoft.com/office/drawing/2014/main" id="{117E8E24-6279-43CE-88B9-E08443E285FA}"/>
              </a:ext>
            </a:extLst>
          </p:cNvPr>
          <p:cNvSpPr txBox="1"/>
          <p:nvPr/>
        </p:nvSpPr>
        <p:spPr>
          <a:xfrm>
            <a:off x="7273849" y="4172150"/>
            <a:ext cx="1545215" cy="307777"/>
          </a:xfrm>
          <a:prstGeom prst="rect">
            <a:avLst/>
          </a:prstGeom>
          <a:noFill/>
        </p:spPr>
        <p:txBody>
          <a:bodyPr wrap="square">
            <a:spAutoFit/>
          </a:bodyPr>
          <a:lstStyle/>
          <a:p>
            <a:pPr algn="r"/>
            <a:r>
              <a:rPr lang="en-US" sz="1400" b="0" i="0" dirty="0">
                <a:latin typeface="Arial Narrow" panose="020B0606020202030204" pitchFamily="34" charset="0"/>
              </a:rPr>
              <a:t>Gender distribution</a:t>
            </a:r>
          </a:p>
        </p:txBody>
      </p:sp>
      <p:sp>
        <p:nvSpPr>
          <p:cNvPr id="163" name="TextBox 162">
            <a:extLst>
              <a:ext uri="{FF2B5EF4-FFF2-40B4-BE49-F238E27FC236}">
                <a16:creationId xmlns:a16="http://schemas.microsoft.com/office/drawing/2014/main" id="{E3BDAA54-E952-4B79-A462-CF9A92A5A842}"/>
              </a:ext>
            </a:extLst>
          </p:cNvPr>
          <p:cNvSpPr txBox="1"/>
          <p:nvPr/>
        </p:nvSpPr>
        <p:spPr>
          <a:xfrm rot="1380210">
            <a:off x="4183630" y="3521314"/>
            <a:ext cx="2305439" cy="369332"/>
          </a:xfrm>
          <a:prstGeom prst="rect">
            <a:avLst/>
          </a:prstGeom>
          <a:noFill/>
        </p:spPr>
        <p:txBody>
          <a:bodyPr wrap="none" rtlCol="0">
            <a:spAutoFit/>
          </a:bodyPr>
          <a:lstStyle/>
          <a:p>
            <a:r>
              <a:rPr lang="en-US" spc="300" dirty="0">
                <a:latin typeface="Arial Narrow" panose="020B0606020202030204" pitchFamily="34" charset="0"/>
              </a:rPr>
              <a:t>TECHNOLOGICAL</a:t>
            </a:r>
          </a:p>
        </p:txBody>
      </p:sp>
      <p:sp>
        <p:nvSpPr>
          <p:cNvPr id="165" name="TextBox 164">
            <a:extLst>
              <a:ext uri="{FF2B5EF4-FFF2-40B4-BE49-F238E27FC236}">
                <a16:creationId xmlns:a16="http://schemas.microsoft.com/office/drawing/2014/main" id="{E06BEFBC-C019-47CB-AC4B-3F9BB0087DFF}"/>
              </a:ext>
            </a:extLst>
          </p:cNvPr>
          <p:cNvSpPr txBox="1"/>
          <p:nvPr/>
        </p:nvSpPr>
        <p:spPr>
          <a:xfrm>
            <a:off x="3675350" y="2125731"/>
            <a:ext cx="1894814"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Technological change rate</a:t>
            </a:r>
          </a:p>
        </p:txBody>
      </p:sp>
      <p:sp>
        <p:nvSpPr>
          <p:cNvPr id="166" name="TextBox 165">
            <a:extLst>
              <a:ext uri="{FF2B5EF4-FFF2-40B4-BE49-F238E27FC236}">
                <a16:creationId xmlns:a16="http://schemas.microsoft.com/office/drawing/2014/main" id="{D602E018-63B8-4ECF-8C9D-CCED4B8E54A2}"/>
              </a:ext>
            </a:extLst>
          </p:cNvPr>
          <p:cNvSpPr txBox="1"/>
          <p:nvPr/>
        </p:nvSpPr>
        <p:spPr>
          <a:xfrm>
            <a:off x="2302668" y="2455175"/>
            <a:ext cx="1281120"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R&amp;D productivity</a:t>
            </a:r>
          </a:p>
        </p:txBody>
      </p:sp>
      <p:sp>
        <p:nvSpPr>
          <p:cNvPr id="167" name="TextBox 166">
            <a:extLst>
              <a:ext uri="{FF2B5EF4-FFF2-40B4-BE49-F238E27FC236}">
                <a16:creationId xmlns:a16="http://schemas.microsoft.com/office/drawing/2014/main" id="{B3EDD221-1FA5-4E58-9F05-1F792C110F46}"/>
              </a:ext>
            </a:extLst>
          </p:cNvPr>
          <p:cNvSpPr txBox="1"/>
          <p:nvPr/>
        </p:nvSpPr>
        <p:spPr>
          <a:xfrm>
            <a:off x="230905" y="1643425"/>
            <a:ext cx="1724190" cy="307777"/>
          </a:xfrm>
          <a:prstGeom prst="rect">
            <a:avLst/>
          </a:prstGeom>
          <a:noFill/>
        </p:spPr>
        <p:txBody>
          <a:bodyPr wrap="none" rtlCol="0" anchor="ctr">
            <a:spAutoFit/>
          </a:bodyPr>
          <a:lstStyle/>
          <a:p>
            <a:r>
              <a:rPr lang="en-US" sz="1400" b="0" i="0" dirty="0">
                <a:latin typeface="Arial Narrow" panose="020B0606020202030204" pitchFamily="34" charset="0"/>
              </a:rPr>
              <a:t>Workforce competency</a:t>
            </a:r>
          </a:p>
        </p:txBody>
      </p:sp>
      <p:sp>
        <p:nvSpPr>
          <p:cNvPr id="169" name="TextBox 168">
            <a:extLst>
              <a:ext uri="{FF2B5EF4-FFF2-40B4-BE49-F238E27FC236}">
                <a16:creationId xmlns:a16="http://schemas.microsoft.com/office/drawing/2014/main" id="{6F9302B5-FBC4-436E-A0FB-63A5F52D4EC1}"/>
              </a:ext>
            </a:extLst>
          </p:cNvPr>
          <p:cNvSpPr txBox="1"/>
          <p:nvPr/>
        </p:nvSpPr>
        <p:spPr>
          <a:xfrm>
            <a:off x="4736613" y="2575611"/>
            <a:ext cx="1250193" cy="523220"/>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New technology</a:t>
            </a:r>
          </a:p>
          <a:p>
            <a:pPr algn="ctr"/>
            <a:r>
              <a:rPr lang="en-US" sz="1400" b="0" i="0" dirty="0">
                <a:latin typeface="Arial Narrow" panose="020B0606020202030204" pitchFamily="34" charset="0"/>
                <a:cs typeface="Calibri" panose="020F0502020204030204" pitchFamily="34" charset="0"/>
              </a:rPr>
              <a:t>development</a:t>
            </a:r>
          </a:p>
        </p:txBody>
      </p:sp>
      <p:sp>
        <p:nvSpPr>
          <p:cNvPr id="171" name="TextBox 170">
            <a:extLst>
              <a:ext uri="{FF2B5EF4-FFF2-40B4-BE49-F238E27FC236}">
                <a16:creationId xmlns:a16="http://schemas.microsoft.com/office/drawing/2014/main" id="{485A9ED9-8456-4806-B164-2EF5112A596F}"/>
              </a:ext>
            </a:extLst>
          </p:cNvPr>
          <p:cNvSpPr txBox="1"/>
          <p:nvPr/>
        </p:nvSpPr>
        <p:spPr>
          <a:xfrm>
            <a:off x="3596613" y="2524871"/>
            <a:ext cx="930063" cy="523220"/>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Automation</a:t>
            </a:r>
          </a:p>
          <a:p>
            <a:pPr algn="r"/>
            <a:r>
              <a:rPr lang="en-US" sz="1400" dirty="0">
                <a:latin typeface="Arial Narrow" panose="020B0606020202030204" pitchFamily="34" charset="0"/>
                <a:cs typeface="Calibri" panose="020F0502020204030204" pitchFamily="34" charset="0"/>
              </a:rPr>
              <a:t>maturity</a:t>
            </a:r>
            <a:endParaRPr lang="en-US" sz="1400" b="0" i="0" dirty="0">
              <a:latin typeface="Arial Narrow" panose="020B0606020202030204" pitchFamily="34" charset="0"/>
              <a:cs typeface="Calibri" panose="020F0502020204030204" pitchFamily="34" charset="0"/>
            </a:endParaRPr>
          </a:p>
        </p:txBody>
      </p:sp>
      <p:sp>
        <p:nvSpPr>
          <p:cNvPr id="172" name="TextBox 171">
            <a:extLst>
              <a:ext uri="{FF2B5EF4-FFF2-40B4-BE49-F238E27FC236}">
                <a16:creationId xmlns:a16="http://schemas.microsoft.com/office/drawing/2014/main" id="{9B2E1FD9-E324-4031-86A0-740435B4B93F}"/>
              </a:ext>
            </a:extLst>
          </p:cNvPr>
          <p:cNvSpPr txBox="1"/>
          <p:nvPr/>
        </p:nvSpPr>
        <p:spPr>
          <a:xfrm>
            <a:off x="14574" y="2035380"/>
            <a:ext cx="1486626" cy="307777"/>
          </a:xfrm>
          <a:prstGeom prst="rect">
            <a:avLst/>
          </a:prstGeom>
          <a:noFill/>
        </p:spPr>
        <p:txBody>
          <a:bodyPr wrap="square">
            <a:spAutoFit/>
          </a:bodyPr>
          <a:lstStyle/>
          <a:p>
            <a:r>
              <a:rPr lang="en-US" sz="1400" b="0" i="0" dirty="0">
                <a:latin typeface="Arial Narrow" panose="020B0606020202030204" pitchFamily="34" charset="0"/>
              </a:rPr>
              <a:t>E-commerce trends</a:t>
            </a:r>
            <a:endParaRPr lang="en-US" sz="1400" dirty="0">
              <a:latin typeface="Arial Narrow" panose="020B0606020202030204" pitchFamily="34" charset="0"/>
            </a:endParaRPr>
          </a:p>
        </p:txBody>
      </p:sp>
      <p:sp>
        <p:nvSpPr>
          <p:cNvPr id="174" name="TextBox 173">
            <a:extLst>
              <a:ext uri="{FF2B5EF4-FFF2-40B4-BE49-F238E27FC236}">
                <a16:creationId xmlns:a16="http://schemas.microsoft.com/office/drawing/2014/main" id="{0E65DFE7-D6CD-4BDB-92D5-3671DB03321E}"/>
              </a:ext>
            </a:extLst>
          </p:cNvPr>
          <p:cNvSpPr txBox="1"/>
          <p:nvPr/>
        </p:nvSpPr>
        <p:spPr>
          <a:xfrm>
            <a:off x="1610910" y="3140818"/>
            <a:ext cx="750526"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Working</a:t>
            </a:r>
          </a:p>
          <a:p>
            <a:r>
              <a:rPr lang="en-US" sz="1400" b="0" i="0" dirty="0">
                <a:latin typeface="Arial Narrow" panose="020B0606020202030204" pitchFamily="34" charset="0"/>
                <a:cs typeface="Calibri" panose="020F0502020204030204" pitchFamily="34" charset="0"/>
              </a:rPr>
              <a:t>remotely</a:t>
            </a:r>
          </a:p>
        </p:txBody>
      </p:sp>
      <p:sp>
        <p:nvSpPr>
          <p:cNvPr id="175" name="TextBox 174">
            <a:extLst>
              <a:ext uri="{FF2B5EF4-FFF2-40B4-BE49-F238E27FC236}">
                <a16:creationId xmlns:a16="http://schemas.microsoft.com/office/drawing/2014/main" id="{26E1039D-1F15-4BA5-8BDD-AD8298CBC4AF}"/>
              </a:ext>
            </a:extLst>
          </p:cNvPr>
          <p:cNvSpPr txBox="1"/>
          <p:nvPr/>
        </p:nvSpPr>
        <p:spPr>
          <a:xfrm>
            <a:off x="14574" y="2520685"/>
            <a:ext cx="1503567" cy="307777"/>
          </a:xfrm>
          <a:prstGeom prst="rect">
            <a:avLst/>
          </a:prstGeom>
          <a:noFill/>
        </p:spPr>
        <p:txBody>
          <a:bodyPr wrap="square">
            <a:spAutoFit/>
          </a:bodyPr>
          <a:lstStyle/>
          <a:p>
            <a:r>
              <a:rPr lang="en-US" sz="1400" b="0" i="0" dirty="0">
                <a:latin typeface="Arial Narrow" panose="020B0606020202030204" pitchFamily="34" charset="0"/>
              </a:rPr>
              <a:t>Social media </a:t>
            </a:r>
            <a:r>
              <a:rPr lang="en-US" sz="1400" dirty="0">
                <a:latin typeface="Arial Narrow" panose="020B0606020202030204" pitchFamily="34" charset="0"/>
              </a:rPr>
              <a:t>trends</a:t>
            </a:r>
          </a:p>
        </p:txBody>
      </p:sp>
      <p:sp>
        <p:nvSpPr>
          <p:cNvPr id="176" name="TextBox 175">
            <a:extLst>
              <a:ext uri="{FF2B5EF4-FFF2-40B4-BE49-F238E27FC236}">
                <a16:creationId xmlns:a16="http://schemas.microsoft.com/office/drawing/2014/main" id="{8ED4D689-CF4F-43B3-AAED-2514334ECF4F}"/>
              </a:ext>
            </a:extLst>
          </p:cNvPr>
          <p:cNvSpPr txBox="1"/>
          <p:nvPr/>
        </p:nvSpPr>
        <p:spPr>
          <a:xfrm>
            <a:off x="1547134" y="2024821"/>
            <a:ext cx="188116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R&amp;D funding &amp;</a:t>
            </a:r>
            <a:r>
              <a:rPr lang="en-US" sz="1400" dirty="0">
                <a:latin typeface="Arial Narrow" panose="020B0606020202030204" pitchFamily="34" charset="0"/>
                <a:cs typeface="Calibri" panose="020F0502020204030204" pitchFamily="34" charset="0"/>
              </a:rPr>
              <a:t> spending</a:t>
            </a:r>
            <a:endParaRPr lang="en-US" sz="1400" b="0" i="0" dirty="0">
              <a:latin typeface="Arial Narrow" panose="020B0606020202030204" pitchFamily="34" charset="0"/>
              <a:cs typeface="Calibri" panose="020F0502020204030204" pitchFamily="34" charset="0"/>
            </a:endParaRPr>
          </a:p>
        </p:txBody>
      </p:sp>
      <p:sp>
        <p:nvSpPr>
          <p:cNvPr id="177" name="TextBox 176">
            <a:extLst>
              <a:ext uri="{FF2B5EF4-FFF2-40B4-BE49-F238E27FC236}">
                <a16:creationId xmlns:a16="http://schemas.microsoft.com/office/drawing/2014/main" id="{8321BC15-0637-4339-8D8C-73909C9F9556}"/>
              </a:ext>
            </a:extLst>
          </p:cNvPr>
          <p:cNvSpPr txBox="1"/>
          <p:nvPr/>
        </p:nvSpPr>
        <p:spPr>
          <a:xfrm>
            <a:off x="3477509" y="3623035"/>
            <a:ext cx="1683423" cy="307777"/>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Protection &amp;</a:t>
            </a:r>
            <a:r>
              <a:rPr lang="en-US" sz="1400" dirty="0">
                <a:latin typeface="Arial Narrow" panose="020B0606020202030204" pitchFamily="34" charset="0"/>
                <a:cs typeface="Calibri" panose="020F0502020204030204" pitchFamily="34" charset="0"/>
              </a:rPr>
              <a:t> security</a:t>
            </a:r>
            <a:endParaRPr lang="en-US" sz="1400" dirty="0">
              <a:latin typeface="Arial Narrow" panose="020B0606020202030204" pitchFamily="34" charset="0"/>
            </a:endParaRPr>
          </a:p>
        </p:txBody>
      </p:sp>
      <p:sp>
        <p:nvSpPr>
          <p:cNvPr id="178" name="TextBox 177">
            <a:extLst>
              <a:ext uri="{FF2B5EF4-FFF2-40B4-BE49-F238E27FC236}">
                <a16:creationId xmlns:a16="http://schemas.microsoft.com/office/drawing/2014/main" id="{988EAE69-0865-41DD-B931-A983522450AB}"/>
              </a:ext>
            </a:extLst>
          </p:cNvPr>
          <p:cNvSpPr txBox="1"/>
          <p:nvPr/>
        </p:nvSpPr>
        <p:spPr>
          <a:xfrm>
            <a:off x="2368770" y="3136502"/>
            <a:ext cx="1101584"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Copyright and</a:t>
            </a:r>
          </a:p>
          <a:p>
            <a:r>
              <a:rPr lang="en-US" sz="1400" b="0" i="0" dirty="0">
                <a:latin typeface="Arial Narrow" panose="020B0606020202030204" pitchFamily="34" charset="0"/>
                <a:cs typeface="Calibri" panose="020F0502020204030204" pitchFamily="34" charset="0"/>
              </a:rPr>
              <a:t>piracy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79" name="TextBox 178">
            <a:extLst>
              <a:ext uri="{FF2B5EF4-FFF2-40B4-BE49-F238E27FC236}">
                <a16:creationId xmlns:a16="http://schemas.microsoft.com/office/drawing/2014/main" id="{EE617127-7B7A-4230-8FD7-728DC6243138}"/>
              </a:ext>
            </a:extLst>
          </p:cNvPr>
          <p:cNvSpPr txBox="1"/>
          <p:nvPr/>
        </p:nvSpPr>
        <p:spPr>
          <a:xfrm>
            <a:off x="1663230" y="3692728"/>
            <a:ext cx="1484390"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Software licensing</a:t>
            </a:r>
            <a:endParaRPr lang="en-US" sz="1400" dirty="0">
              <a:latin typeface="Arial Narrow" panose="020B0606020202030204" pitchFamily="34" charset="0"/>
            </a:endParaRPr>
          </a:p>
        </p:txBody>
      </p:sp>
      <p:sp>
        <p:nvSpPr>
          <p:cNvPr id="180" name="TextBox 179">
            <a:extLst>
              <a:ext uri="{FF2B5EF4-FFF2-40B4-BE49-F238E27FC236}">
                <a16:creationId xmlns:a16="http://schemas.microsoft.com/office/drawing/2014/main" id="{7F9E6E2A-C31C-40EA-A72A-EFE683F8AFA2}"/>
              </a:ext>
            </a:extLst>
          </p:cNvPr>
          <p:cNvSpPr txBox="1"/>
          <p:nvPr/>
        </p:nvSpPr>
        <p:spPr>
          <a:xfrm>
            <a:off x="331302" y="2919475"/>
            <a:ext cx="1210911" cy="523220"/>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a:t>
            </a:r>
          </a:p>
          <a:p>
            <a:pPr algn="r"/>
            <a:r>
              <a:rPr lang="en-US" sz="1400" b="0" i="0" dirty="0">
                <a:latin typeface="Arial Narrow" panose="020B0606020202030204" pitchFamily="34" charset="0"/>
                <a:cs typeface="Calibri" panose="020F0502020204030204" pitchFamily="34" charset="0"/>
              </a:rPr>
              <a:t>infrastructure</a:t>
            </a:r>
          </a:p>
        </p:txBody>
      </p:sp>
      <p:sp>
        <p:nvSpPr>
          <p:cNvPr id="182" name="TextBox 181">
            <a:extLst>
              <a:ext uri="{FF2B5EF4-FFF2-40B4-BE49-F238E27FC236}">
                <a16:creationId xmlns:a16="http://schemas.microsoft.com/office/drawing/2014/main" id="{4B23FA21-C5CD-4858-B1F3-3D075F87C9DE}"/>
              </a:ext>
            </a:extLst>
          </p:cNvPr>
          <p:cNvSpPr txBox="1"/>
          <p:nvPr/>
        </p:nvSpPr>
        <p:spPr>
          <a:xfrm>
            <a:off x="2036789" y="1522490"/>
            <a:ext cx="1901729" cy="523220"/>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Government &amp; universities</a:t>
            </a:r>
          </a:p>
          <a:p>
            <a:r>
              <a:rPr lang="en-US" sz="1400" b="0" i="0" dirty="0">
                <a:latin typeface="Arial Narrow" panose="020B0606020202030204" pitchFamily="34" charset="0"/>
                <a:cs typeface="Calibri" panose="020F0502020204030204" pitchFamily="34" charset="0"/>
              </a:rPr>
              <a:t>research focus </a:t>
            </a:r>
            <a:endParaRPr lang="en-US" sz="1400" dirty="0">
              <a:latin typeface="Arial Narrow" panose="020B0606020202030204" pitchFamily="34" charset="0"/>
            </a:endParaRPr>
          </a:p>
        </p:txBody>
      </p:sp>
      <p:sp>
        <p:nvSpPr>
          <p:cNvPr id="183" name="TextBox 182">
            <a:extLst>
              <a:ext uri="{FF2B5EF4-FFF2-40B4-BE49-F238E27FC236}">
                <a16:creationId xmlns:a16="http://schemas.microsoft.com/office/drawing/2014/main" id="{28D80FC2-BB5E-49CB-BD1F-2B25E489F3B9}"/>
              </a:ext>
            </a:extLst>
          </p:cNvPr>
          <p:cNvSpPr txBox="1"/>
          <p:nvPr/>
        </p:nvSpPr>
        <p:spPr>
          <a:xfrm rot="1845670">
            <a:off x="5029856" y="1766536"/>
            <a:ext cx="989373" cy="369332"/>
          </a:xfrm>
          <a:prstGeom prst="rect">
            <a:avLst/>
          </a:prstGeom>
          <a:noFill/>
        </p:spPr>
        <p:txBody>
          <a:bodyPr wrap="none" rtlCol="0">
            <a:spAutoFit/>
          </a:bodyPr>
          <a:lstStyle/>
          <a:p>
            <a:r>
              <a:rPr lang="en-US" spc="300" dirty="0">
                <a:latin typeface="Arial Narrow" panose="020B0606020202030204" pitchFamily="34" charset="0"/>
              </a:rPr>
              <a:t>LEGAL</a:t>
            </a:r>
          </a:p>
        </p:txBody>
      </p:sp>
      <p:sp>
        <p:nvSpPr>
          <p:cNvPr id="184" name="TextBox 183">
            <a:extLst>
              <a:ext uri="{FF2B5EF4-FFF2-40B4-BE49-F238E27FC236}">
                <a16:creationId xmlns:a16="http://schemas.microsoft.com/office/drawing/2014/main" id="{D15305DD-3E5F-4718-9C5A-150EC6766E35}"/>
              </a:ext>
            </a:extLst>
          </p:cNvPr>
          <p:cNvSpPr txBox="1"/>
          <p:nvPr/>
        </p:nvSpPr>
        <p:spPr>
          <a:xfrm rot="19087908">
            <a:off x="6008142" y="2880430"/>
            <a:ext cx="1842749" cy="369332"/>
          </a:xfrm>
          <a:prstGeom prst="rect">
            <a:avLst/>
          </a:prstGeom>
          <a:noFill/>
        </p:spPr>
        <p:txBody>
          <a:bodyPr wrap="none" rtlCol="0">
            <a:spAutoFit/>
          </a:bodyPr>
          <a:lstStyle/>
          <a:p>
            <a:r>
              <a:rPr lang="en-US" dirty="0">
                <a:latin typeface="Arial Narrow" panose="020B0606020202030204" pitchFamily="34" charset="0"/>
              </a:rPr>
              <a:t>ENVIRONMENTAL</a:t>
            </a:r>
          </a:p>
        </p:txBody>
      </p:sp>
      <p:sp>
        <p:nvSpPr>
          <p:cNvPr id="188" name="TextBox 187">
            <a:extLst>
              <a:ext uri="{FF2B5EF4-FFF2-40B4-BE49-F238E27FC236}">
                <a16:creationId xmlns:a16="http://schemas.microsoft.com/office/drawing/2014/main" id="{F0C4943E-18FC-43DE-ADC5-D5374CA82DC7}"/>
              </a:ext>
            </a:extLst>
          </p:cNvPr>
          <p:cNvSpPr txBox="1"/>
          <p:nvPr/>
        </p:nvSpPr>
        <p:spPr>
          <a:xfrm>
            <a:off x="2125657" y="890453"/>
            <a:ext cx="91242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Advertising</a:t>
            </a:r>
          </a:p>
          <a:p>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89" name="TextBox 188">
            <a:extLst>
              <a:ext uri="{FF2B5EF4-FFF2-40B4-BE49-F238E27FC236}">
                <a16:creationId xmlns:a16="http://schemas.microsoft.com/office/drawing/2014/main" id="{F935B2E3-3A34-4102-AB74-E50CB98182C6}"/>
              </a:ext>
            </a:extLst>
          </p:cNvPr>
          <p:cNvSpPr txBox="1"/>
          <p:nvPr/>
        </p:nvSpPr>
        <p:spPr>
          <a:xfrm>
            <a:off x="3969426" y="1487799"/>
            <a:ext cx="1124219"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Discrimination</a:t>
            </a:r>
          </a:p>
          <a:p>
            <a:pPr algn="ct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94" name="TextBox 193">
            <a:extLst>
              <a:ext uri="{FF2B5EF4-FFF2-40B4-BE49-F238E27FC236}">
                <a16:creationId xmlns:a16="http://schemas.microsoft.com/office/drawing/2014/main" id="{53E3B419-226C-4174-B1D1-8C62D03A54BB}"/>
              </a:ext>
            </a:extLst>
          </p:cNvPr>
          <p:cNvSpPr txBox="1"/>
          <p:nvPr/>
        </p:nvSpPr>
        <p:spPr>
          <a:xfrm>
            <a:off x="468719" y="331511"/>
            <a:ext cx="1517454" cy="307777"/>
          </a:xfrm>
          <a:prstGeom prst="rect">
            <a:avLst/>
          </a:prstGeom>
          <a:noFill/>
        </p:spPr>
        <p:txBody>
          <a:bodyPr wrap="square">
            <a:spAutoFit/>
          </a:bodyPr>
          <a:lstStyle/>
          <a:p>
            <a:r>
              <a:rPr lang="en-US" sz="1400" b="0" i="0" dirty="0">
                <a:latin typeface="Arial Narrow" panose="020B0606020202030204" pitchFamily="34" charset="0"/>
              </a:rPr>
              <a:t>Product safety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5" name="TextBox 194">
            <a:extLst>
              <a:ext uri="{FF2B5EF4-FFF2-40B4-BE49-F238E27FC236}">
                <a16:creationId xmlns:a16="http://schemas.microsoft.com/office/drawing/2014/main" id="{554BB5F4-6369-4E23-936A-4CF3365756F1}"/>
              </a:ext>
            </a:extLst>
          </p:cNvPr>
          <p:cNvSpPr txBox="1"/>
          <p:nvPr/>
        </p:nvSpPr>
        <p:spPr>
          <a:xfrm>
            <a:off x="577172" y="727137"/>
            <a:ext cx="1575067" cy="307777"/>
          </a:xfrm>
          <a:prstGeom prst="rect">
            <a:avLst/>
          </a:prstGeom>
          <a:noFill/>
        </p:spPr>
        <p:txBody>
          <a:bodyPr wrap="square">
            <a:spAutoFit/>
          </a:bodyPr>
          <a:lstStyle/>
          <a:p>
            <a:r>
              <a:rPr lang="en-US" sz="1400" b="0" i="0" dirty="0">
                <a:latin typeface="Arial Narrow" panose="020B0606020202030204" pitchFamily="34" charset="0"/>
              </a:rPr>
              <a:t>Product labeling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6" name="TextBox 195">
            <a:extLst>
              <a:ext uri="{FF2B5EF4-FFF2-40B4-BE49-F238E27FC236}">
                <a16:creationId xmlns:a16="http://schemas.microsoft.com/office/drawing/2014/main" id="{AC2914E6-CAF6-47D0-8E81-4B9EC3959862}"/>
              </a:ext>
            </a:extLst>
          </p:cNvPr>
          <p:cNvSpPr txBox="1"/>
          <p:nvPr/>
        </p:nvSpPr>
        <p:spPr>
          <a:xfrm>
            <a:off x="3003567" y="974053"/>
            <a:ext cx="1025637" cy="523220"/>
          </a:xfrm>
          <a:prstGeom prst="rect">
            <a:avLst/>
          </a:prstGeom>
          <a:noFill/>
        </p:spPr>
        <p:txBody>
          <a:bodyPr wrap="square">
            <a:spAutoFit/>
          </a:bodyPr>
          <a:lstStyle/>
          <a:p>
            <a:r>
              <a:rPr lang="en-US" sz="1400" b="0" i="0" dirty="0">
                <a:latin typeface="Arial Narrow" panose="020B0606020202030204" pitchFamily="34" charset="0"/>
              </a:rPr>
              <a:t>Antitrust and bribery </a:t>
            </a:r>
            <a:r>
              <a:rPr lang="en-US" sz="1400" b="0" i="0" u="sng" dirty="0">
                <a:highlight>
                  <a:srgbClr val="E6E6E6"/>
                </a:highlight>
                <a:latin typeface="Arial Narrow" panose="020B0606020202030204" pitchFamily="34" charset="0"/>
              </a:rPr>
              <a:t>laws</a:t>
            </a:r>
          </a:p>
        </p:txBody>
      </p:sp>
      <p:sp>
        <p:nvSpPr>
          <p:cNvPr id="200" name="TextBox 199">
            <a:extLst>
              <a:ext uri="{FF2B5EF4-FFF2-40B4-BE49-F238E27FC236}">
                <a16:creationId xmlns:a16="http://schemas.microsoft.com/office/drawing/2014/main" id="{EA0DFC50-0CEA-4CF3-8A56-CB2CEBA4B32D}"/>
              </a:ext>
            </a:extLst>
          </p:cNvPr>
          <p:cNvSpPr txBox="1"/>
          <p:nvPr/>
        </p:nvSpPr>
        <p:spPr>
          <a:xfrm>
            <a:off x="3283326" y="8109"/>
            <a:ext cx="1010202" cy="738664"/>
          </a:xfrm>
          <a:prstGeom prst="rect">
            <a:avLst/>
          </a:prstGeom>
          <a:noFill/>
        </p:spPr>
        <p:txBody>
          <a:bodyPr wrap="square">
            <a:spAutoFit/>
          </a:bodyPr>
          <a:lstStyle/>
          <a:p>
            <a:r>
              <a:rPr lang="en-US" sz="1400" dirty="0">
                <a:latin typeface="Arial Narrow" panose="020B0606020202030204" pitchFamily="34" charset="0"/>
              </a:rPr>
              <a:t>Local</a:t>
            </a:r>
          </a:p>
          <a:p>
            <a:r>
              <a:rPr lang="en-US" sz="1400" dirty="0">
                <a:latin typeface="Arial Narrow" panose="020B0606020202030204" pitchFamily="34" charset="0"/>
              </a:rPr>
              <a:t>government</a:t>
            </a:r>
          </a:p>
          <a:p>
            <a:r>
              <a:rPr lang="en-US" sz="1400" u="sng" dirty="0">
                <a:highlight>
                  <a:srgbClr val="E6E6E6"/>
                </a:highlight>
                <a:latin typeface="Arial Narrow" panose="020B0606020202030204" pitchFamily="34" charset="0"/>
              </a:rPr>
              <a:t>bylaws</a:t>
            </a:r>
          </a:p>
        </p:txBody>
      </p:sp>
      <p:sp>
        <p:nvSpPr>
          <p:cNvPr id="202" name="TextBox 201">
            <a:extLst>
              <a:ext uri="{FF2B5EF4-FFF2-40B4-BE49-F238E27FC236}">
                <a16:creationId xmlns:a16="http://schemas.microsoft.com/office/drawing/2014/main" id="{ECAFD826-1228-44CB-905A-E22261E7068C}"/>
              </a:ext>
            </a:extLst>
          </p:cNvPr>
          <p:cNvSpPr txBox="1"/>
          <p:nvPr/>
        </p:nvSpPr>
        <p:spPr>
          <a:xfrm>
            <a:off x="4474916" y="427319"/>
            <a:ext cx="1010202" cy="738664"/>
          </a:xfrm>
          <a:prstGeom prst="rect">
            <a:avLst/>
          </a:prstGeom>
          <a:noFill/>
        </p:spPr>
        <p:txBody>
          <a:bodyPr wrap="square">
            <a:spAutoFit/>
          </a:bodyPr>
          <a:lstStyle/>
          <a:p>
            <a:r>
              <a:rPr lang="en-US" sz="1400" b="0" i="0" dirty="0">
                <a:latin typeface="Arial Narrow" panose="020B0606020202030204" pitchFamily="34" charset="0"/>
              </a:rPr>
              <a:t>International</a:t>
            </a:r>
          </a:p>
          <a:p>
            <a:r>
              <a:rPr lang="en-US" sz="1400" b="0" i="0" dirty="0">
                <a:latin typeface="Arial Narrow" panose="020B0606020202030204" pitchFamily="34" charset="0"/>
              </a:rPr>
              <a:t>and national</a:t>
            </a:r>
          </a:p>
          <a:p>
            <a:r>
              <a:rPr lang="en-US" sz="1400" b="0" i="0" dirty="0">
                <a:highlight>
                  <a:srgbClr val="E6E6E6"/>
                </a:highlight>
                <a:latin typeface="Arial Narrow" panose="020B0606020202030204" pitchFamily="34" charset="0"/>
              </a:rPr>
              <a:t>standards</a:t>
            </a:r>
          </a:p>
        </p:txBody>
      </p:sp>
      <p:sp>
        <p:nvSpPr>
          <p:cNvPr id="203" name="TextBox 202">
            <a:extLst>
              <a:ext uri="{FF2B5EF4-FFF2-40B4-BE49-F238E27FC236}">
                <a16:creationId xmlns:a16="http://schemas.microsoft.com/office/drawing/2014/main" id="{2DA7DC92-E2E1-42BE-87CE-CB3A76F5E920}"/>
              </a:ext>
            </a:extLst>
          </p:cNvPr>
          <p:cNvSpPr txBox="1"/>
          <p:nvPr/>
        </p:nvSpPr>
        <p:spPr>
          <a:xfrm>
            <a:off x="6716830" y="994445"/>
            <a:ext cx="764953" cy="738664"/>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a:t>
            </a:r>
          </a:p>
          <a:p>
            <a:r>
              <a:rPr lang="en-US" sz="1400" b="0" i="0" dirty="0">
                <a:latin typeface="Arial Narrow" panose="020B0606020202030204" pitchFamily="34" charset="0"/>
                <a:cs typeface="Calibri" panose="020F0502020204030204" pitchFamily="34" charset="0"/>
              </a:rPr>
              <a:t>towards</a:t>
            </a:r>
          </a:p>
          <a:p>
            <a:r>
              <a:rPr lang="en-US" sz="1400" b="0" i="0" dirty="0">
                <a:latin typeface="Arial Narrow" panose="020B0606020202030204" pitchFamily="34" charset="0"/>
                <a:cs typeface="Calibri" panose="020F0502020204030204" pitchFamily="34" charset="0"/>
              </a:rPr>
              <a:t>recycling</a:t>
            </a:r>
          </a:p>
        </p:txBody>
      </p:sp>
      <p:sp>
        <p:nvSpPr>
          <p:cNvPr id="204" name="TextBox 203">
            <a:extLst>
              <a:ext uri="{FF2B5EF4-FFF2-40B4-BE49-F238E27FC236}">
                <a16:creationId xmlns:a16="http://schemas.microsoft.com/office/drawing/2014/main" id="{ABC6F087-268E-42D9-8F36-1C97E43C4127}"/>
              </a:ext>
            </a:extLst>
          </p:cNvPr>
          <p:cNvSpPr txBox="1"/>
          <p:nvPr/>
        </p:nvSpPr>
        <p:spPr>
          <a:xfrm>
            <a:off x="6113019" y="1793861"/>
            <a:ext cx="10118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Environment</a:t>
            </a:r>
          </a:p>
          <a:p>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205" name="TextBox 204">
            <a:extLst>
              <a:ext uri="{FF2B5EF4-FFF2-40B4-BE49-F238E27FC236}">
                <a16:creationId xmlns:a16="http://schemas.microsoft.com/office/drawing/2014/main" id="{021D0A44-E385-4A42-8AD0-8B3351EEEDCF}"/>
              </a:ext>
            </a:extLst>
          </p:cNvPr>
          <p:cNvSpPr txBox="1"/>
          <p:nvPr/>
        </p:nvSpPr>
        <p:spPr>
          <a:xfrm>
            <a:off x="6921388" y="351625"/>
            <a:ext cx="1168910"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 toward</a:t>
            </a:r>
          </a:p>
          <a:p>
            <a:r>
              <a:rPr lang="en-US" sz="1400" b="0" i="0" dirty="0">
                <a:latin typeface="Arial Narrow" panose="020B0606020202030204" pitchFamily="34" charset="0"/>
                <a:cs typeface="Calibri" panose="020F0502020204030204" pitchFamily="34" charset="0"/>
              </a:rPr>
              <a:t>waste disposal</a:t>
            </a:r>
          </a:p>
        </p:txBody>
      </p:sp>
      <p:sp>
        <p:nvSpPr>
          <p:cNvPr id="206" name="TextBox 205">
            <a:extLst>
              <a:ext uri="{FF2B5EF4-FFF2-40B4-BE49-F238E27FC236}">
                <a16:creationId xmlns:a16="http://schemas.microsoft.com/office/drawing/2014/main" id="{CD70D5C9-3D0F-4EA0-A727-4EEC6AB76FA1}"/>
              </a:ext>
            </a:extLst>
          </p:cNvPr>
          <p:cNvSpPr txBox="1"/>
          <p:nvPr/>
        </p:nvSpPr>
        <p:spPr>
          <a:xfrm>
            <a:off x="8379735" y="832729"/>
            <a:ext cx="1480345"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sustainable energy</a:t>
            </a:r>
          </a:p>
        </p:txBody>
      </p:sp>
      <p:sp>
        <p:nvSpPr>
          <p:cNvPr id="207" name="TextBox 206">
            <a:extLst>
              <a:ext uri="{FF2B5EF4-FFF2-40B4-BE49-F238E27FC236}">
                <a16:creationId xmlns:a16="http://schemas.microsoft.com/office/drawing/2014/main" id="{BD9B2011-380B-4E58-9364-04F3E28C0FC7}"/>
              </a:ext>
            </a:extLst>
          </p:cNvPr>
          <p:cNvSpPr txBox="1"/>
          <p:nvPr/>
        </p:nvSpPr>
        <p:spPr>
          <a:xfrm>
            <a:off x="9121284" y="69901"/>
            <a:ext cx="789913"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NGO</a:t>
            </a:r>
          </a:p>
          <a:p>
            <a:r>
              <a:rPr lang="en-US" sz="1400" dirty="0">
                <a:latin typeface="Arial Narrow" panose="020B0606020202030204" pitchFamily="34" charset="0"/>
                <a:cs typeface="Calibri" panose="020F0502020204030204" pitchFamily="34" charset="0"/>
              </a:rPr>
              <a:t>needs</a:t>
            </a:r>
            <a:endParaRPr lang="en-US" sz="1400" b="0" i="0" dirty="0">
              <a:latin typeface="Arial Narrow" panose="020B0606020202030204" pitchFamily="34" charset="0"/>
              <a:cs typeface="Calibri" panose="020F0502020204030204" pitchFamily="34" charset="0"/>
            </a:endParaRPr>
          </a:p>
        </p:txBody>
      </p:sp>
      <p:sp>
        <p:nvSpPr>
          <p:cNvPr id="208" name="TextBox 207">
            <a:extLst>
              <a:ext uri="{FF2B5EF4-FFF2-40B4-BE49-F238E27FC236}">
                <a16:creationId xmlns:a16="http://schemas.microsoft.com/office/drawing/2014/main" id="{F341CCDD-C8B2-4CB0-9358-02A51F343908}"/>
              </a:ext>
            </a:extLst>
          </p:cNvPr>
          <p:cNvSpPr txBox="1"/>
          <p:nvPr/>
        </p:nvSpPr>
        <p:spPr>
          <a:xfrm>
            <a:off x="7620789" y="1871190"/>
            <a:ext cx="83227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Natural</a:t>
            </a:r>
          </a:p>
          <a:p>
            <a:r>
              <a:rPr lang="en-US" sz="1400" b="0" i="0" dirty="0">
                <a:latin typeface="Arial Narrow" panose="020B0606020202030204" pitchFamily="34" charset="0"/>
                <a:cs typeface="Calibri" panose="020F0502020204030204" pitchFamily="34" charset="0"/>
              </a:rPr>
              <a:t>resources</a:t>
            </a:r>
          </a:p>
        </p:txBody>
      </p:sp>
      <p:sp>
        <p:nvSpPr>
          <p:cNvPr id="209" name="TextBox 208">
            <a:extLst>
              <a:ext uri="{FF2B5EF4-FFF2-40B4-BE49-F238E27FC236}">
                <a16:creationId xmlns:a16="http://schemas.microsoft.com/office/drawing/2014/main" id="{2D46DC1F-9679-4595-BDC4-8542570BD5DA}"/>
              </a:ext>
            </a:extLst>
          </p:cNvPr>
          <p:cNvSpPr txBox="1"/>
          <p:nvPr/>
        </p:nvSpPr>
        <p:spPr>
          <a:xfrm>
            <a:off x="8413853" y="1369939"/>
            <a:ext cx="13628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green products</a:t>
            </a:r>
          </a:p>
        </p:txBody>
      </p:sp>
      <p:sp>
        <p:nvSpPr>
          <p:cNvPr id="80" name="TextBox 79">
            <a:extLst>
              <a:ext uri="{FF2B5EF4-FFF2-40B4-BE49-F238E27FC236}">
                <a16:creationId xmlns:a16="http://schemas.microsoft.com/office/drawing/2014/main" id="{FFC400B5-C656-4CE7-9242-B1B13CA78261}"/>
              </a:ext>
            </a:extLst>
          </p:cNvPr>
          <p:cNvSpPr txBox="1"/>
          <p:nvPr/>
        </p:nvSpPr>
        <p:spPr>
          <a:xfrm>
            <a:off x="8707523" y="3857140"/>
            <a:ext cx="1461026" cy="307777"/>
          </a:xfrm>
          <a:prstGeom prst="rect">
            <a:avLst/>
          </a:prstGeom>
          <a:noFill/>
        </p:spPr>
        <p:txBody>
          <a:bodyPr wrap="square">
            <a:spAutoFit/>
          </a:bodyPr>
          <a:lstStyle/>
          <a:p>
            <a:r>
              <a:rPr lang="en-US" sz="1400" b="0" i="0" dirty="0">
                <a:latin typeface="Arial Narrow" panose="020B0606020202030204" pitchFamily="34" charset="0"/>
              </a:rPr>
              <a:t>Age distribution</a:t>
            </a:r>
          </a:p>
        </p:txBody>
      </p:sp>
      <p:sp>
        <p:nvSpPr>
          <p:cNvPr id="82" name="TextBox 81">
            <a:extLst>
              <a:ext uri="{FF2B5EF4-FFF2-40B4-BE49-F238E27FC236}">
                <a16:creationId xmlns:a16="http://schemas.microsoft.com/office/drawing/2014/main" id="{4ECA81D4-B348-4757-ADB3-6066C838C9C8}"/>
              </a:ext>
            </a:extLst>
          </p:cNvPr>
          <p:cNvSpPr txBox="1"/>
          <p:nvPr/>
        </p:nvSpPr>
        <p:spPr>
          <a:xfrm>
            <a:off x="7881293" y="-10686"/>
            <a:ext cx="136104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Climate change</a:t>
            </a:r>
          </a:p>
        </p:txBody>
      </p:sp>
      <p:sp>
        <p:nvSpPr>
          <p:cNvPr id="83" name="TextBox 82">
            <a:extLst>
              <a:ext uri="{FF2B5EF4-FFF2-40B4-BE49-F238E27FC236}">
                <a16:creationId xmlns:a16="http://schemas.microsoft.com/office/drawing/2014/main" id="{900DC51B-48D1-472B-BC5C-9C3F84B05719}"/>
              </a:ext>
            </a:extLst>
          </p:cNvPr>
          <p:cNvSpPr txBox="1"/>
          <p:nvPr/>
        </p:nvSpPr>
        <p:spPr>
          <a:xfrm>
            <a:off x="4859626" y="6654"/>
            <a:ext cx="625492" cy="307777"/>
          </a:xfrm>
          <a:prstGeom prst="rect">
            <a:avLst/>
          </a:prstGeom>
          <a:noFill/>
        </p:spPr>
        <p:txBody>
          <a:bodyPr wrap="none" rtlCol="0" anchor="ctr">
            <a:spAutoFit/>
          </a:bodyPr>
          <a:lstStyle/>
          <a:p>
            <a:pPr algn="r"/>
            <a:r>
              <a:rPr lang="en-US" sz="1400" dirty="0">
                <a:latin typeface="Arial Narrow" panose="020B0606020202030204" pitchFamily="34" charset="0"/>
                <a:cs typeface="Calibri" panose="020F0502020204030204" pitchFamily="34" charset="0"/>
              </a:rPr>
              <a:t>Ethical</a:t>
            </a:r>
            <a:endParaRPr lang="en-US" sz="1400" b="0" i="0" dirty="0">
              <a:latin typeface="Arial Narrow" panose="020B0606020202030204" pitchFamily="34" charset="0"/>
              <a:cs typeface="Calibri" panose="020F0502020204030204" pitchFamily="34" charset="0"/>
            </a:endParaRPr>
          </a:p>
        </p:txBody>
      </p:sp>
      <p:sp>
        <p:nvSpPr>
          <p:cNvPr id="85" name="TextBox 84">
            <a:extLst>
              <a:ext uri="{FF2B5EF4-FFF2-40B4-BE49-F238E27FC236}">
                <a16:creationId xmlns:a16="http://schemas.microsoft.com/office/drawing/2014/main" id="{1D0B6F6F-653A-4308-ABA5-8686A7A4491D}"/>
              </a:ext>
            </a:extLst>
          </p:cNvPr>
          <p:cNvSpPr txBox="1"/>
          <p:nvPr/>
        </p:nvSpPr>
        <p:spPr>
          <a:xfrm>
            <a:off x="5733878" y="6654"/>
            <a:ext cx="1093569"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Cross-cultural</a:t>
            </a:r>
            <a:endParaRPr lang="en-US" sz="1400" b="0" i="0" dirty="0">
              <a:latin typeface="Arial Narrow" panose="020B0606020202030204" pitchFamily="34" charset="0"/>
              <a:cs typeface="Calibri" panose="020F0502020204030204" pitchFamily="34" charset="0"/>
            </a:endParaRPr>
          </a:p>
        </p:txBody>
      </p:sp>
      <p:sp>
        <p:nvSpPr>
          <p:cNvPr id="86" name="TextBox 85">
            <a:extLst>
              <a:ext uri="{FF2B5EF4-FFF2-40B4-BE49-F238E27FC236}">
                <a16:creationId xmlns:a16="http://schemas.microsoft.com/office/drawing/2014/main" id="{A490C3F9-BD1B-47C0-8A55-D91ACA18BEAB}"/>
              </a:ext>
            </a:extLst>
          </p:cNvPr>
          <p:cNvSpPr txBox="1"/>
          <p:nvPr/>
        </p:nvSpPr>
        <p:spPr>
          <a:xfrm>
            <a:off x="4375224" y="4236066"/>
            <a:ext cx="1972970"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 information</a:t>
            </a:r>
          </a:p>
        </p:txBody>
      </p:sp>
      <p:sp>
        <p:nvSpPr>
          <p:cNvPr id="88" name="TextBox 87">
            <a:extLst>
              <a:ext uri="{FF2B5EF4-FFF2-40B4-BE49-F238E27FC236}">
                <a16:creationId xmlns:a16="http://schemas.microsoft.com/office/drawing/2014/main" id="{5534159A-78FE-4D64-AA9A-8D0B7C44B3A8}"/>
              </a:ext>
            </a:extLst>
          </p:cNvPr>
          <p:cNvSpPr txBox="1"/>
          <p:nvPr/>
        </p:nvSpPr>
        <p:spPr>
          <a:xfrm>
            <a:off x="5733878" y="322177"/>
            <a:ext cx="995785"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International</a:t>
            </a:r>
            <a:endParaRPr lang="en-US" sz="1400" b="0" i="0" dirty="0">
              <a:latin typeface="Arial Narrow" panose="020B0606020202030204" pitchFamily="34" charset="0"/>
              <a:cs typeface="Calibri" panose="020F0502020204030204" pitchFamily="34" charset="0"/>
            </a:endParaRPr>
          </a:p>
        </p:txBody>
      </p:sp>
      <p:sp>
        <p:nvSpPr>
          <p:cNvPr id="89" name="TextBox 88">
            <a:extLst>
              <a:ext uri="{FF2B5EF4-FFF2-40B4-BE49-F238E27FC236}">
                <a16:creationId xmlns:a16="http://schemas.microsoft.com/office/drawing/2014/main" id="{73DDC1BB-F555-45AC-A4E4-94E6C264199E}"/>
              </a:ext>
            </a:extLst>
          </p:cNvPr>
          <p:cNvSpPr txBox="1"/>
          <p:nvPr/>
        </p:nvSpPr>
        <p:spPr>
          <a:xfrm>
            <a:off x="5770746" y="1071855"/>
            <a:ext cx="970137"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Competition</a:t>
            </a:r>
            <a:endParaRPr lang="en-US" sz="1400" b="0" i="0" dirty="0">
              <a:latin typeface="Arial Narrow" panose="020B0606020202030204" pitchFamily="34" charset="0"/>
              <a:cs typeface="Calibri" panose="020F0502020204030204" pitchFamily="34" charset="0"/>
            </a:endParaRPr>
          </a:p>
        </p:txBody>
      </p:sp>
      <p:sp>
        <p:nvSpPr>
          <p:cNvPr id="123" name="TextBox 122">
            <a:extLst>
              <a:ext uri="{FF2B5EF4-FFF2-40B4-BE49-F238E27FC236}">
                <a16:creationId xmlns:a16="http://schemas.microsoft.com/office/drawing/2014/main" id="{A37BC7FB-52A5-4DBA-949E-9D07687FD06A}"/>
              </a:ext>
            </a:extLst>
          </p:cNvPr>
          <p:cNvSpPr txBox="1"/>
          <p:nvPr/>
        </p:nvSpPr>
        <p:spPr>
          <a:xfrm>
            <a:off x="7541753" y="3075476"/>
            <a:ext cx="6912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Cultural</a:t>
            </a:r>
          </a:p>
          <a:p>
            <a:r>
              <a:rPr lang="en-US" sz="1400" dirty="0">
                <a:latin typeface="Arial Narrow" panose="020B0606020202030204" pitchFamily="34" charset="0"/>
                <a:cs typeface="Calibri" panose="020F0502020204030204" pitchFamily="34" charset="0"/>
              </a:rPr>
              <a:t>barriers</a:t>
            </a:r>
            <a:endParaRPr lang="en-US" sz="1400" b="0" i="0" dirty="0">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0D600537-0790-41B7-B28F-07911FDB9D92}"/>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1</a:t>
            </a:r>
          </a:p>
        </p:txBody>
      </p:sp>
    </p:spTree>
    <p:extLst>
      <p:ext uri="{BB962C8B-B14F-4D97-AF65-F5344CB8AC3E}">
        <p14:creationId xmlns:p14="http://schemas.microsoft.com/office/powerpoint/2010/main" val="385891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BFBE8901-3265-4D3C-835D-29C6B1EEFA92}"/>
              </a:ext>
            </a:extLst>
          </p:cNvPr>
          <p:cNvSpPr/>
          <p:nvPr/>
        </p:nvSpPr>
        <p:spPr>
          <a:xfrm>
            <a:off x="9953723" y="0"/>
            <a:ext cx="2238278" cy="18931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047DB81E-7C1B-4F21-A645-2030228B6BE9}"/>
              </a:ext>
            </a:extLst>
          </p:cNvPr>
          <p:cNvSpPr txBox="1"/>
          <p:nvPr/>
        </p:nvSpPr>
        <p:spPr>
          <a:xfrm rot="651599">
            <a:off x="5101988" y="5471079"/>
            <a:ext cx="1500732" cy="369332"/>
          </a:xfrm>
          <a:prstGeom prst="rect">
            <a:avLst/>
          </a:prstGeom>
          <a:noFill/>
        </p:spPr>
        <p:txBody>
          <a:bodyPr wrap="none" rtlCol="0">
            <a:spAutoFit/>
          </a:bodyPr>
          <a:lstStyle/>
          <a:p>
            <a:r>
              <a:rPr lang="en-US" spc="300" dirty="0">
                <a:latin typeface="Arial Narrow" panose="020B0606020202030204" pitchFamily="34" charset="0"/>
              </a:rPr>
              <a:t>POLITICAL</a:t>
            </a:r>
          </a:p>
        </p:txBody>
      </p:sp>
      <p:sp>
        <p:nvSpPr>
          <p:cNvPr id="60" name="TextBox 59">
            <a:extLst>
              <a:ext uri="{FF2B5EF4-FFF2-40B4-BE49-F238E27FC236}">
                <a16:creationId xmlns:a16="http://schemas.microsoft.com/office/drawing/2014/main" id="{FBDE76F4-E81F-4DFF-9C48-14347567E975}"/>
              </a:ext>
            </a:extLst>
          </p:cNvPr>
          <p:cNvSpPr txBox="1"/>
          <p:nvPr/>
        </p:nvSpPr>
        <p:spPr>
          <a:xfrm>
            <a:off x="2987654" y="5591769"/>
            <a:ext cx="1225645" cy="307777"/>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Political stability</a:t>
            </a:r>
          </a:p>
        </p:txBody>
      </p:sp>
      <p:sp>
        <p:nvSpPr>
          <p:cNvPr id="61" name="TextBox 60">
            <a:extLst>
              <a:ext uri="{FF2B5EF4-FFF2-40B4-BE49-F238E27FC236}">
                <a16:creationId xmlns:a16="http://schemas.microsoft.com/office/drawing/2014/main" id="{6B3FDE63-95C7-46CA-929E-14724E343039}"/>
              </a:ext>
            </a:extLst>
          </p:cNvPr>
          <p:cNvSpPr txBox="1"/>
          <p:nvPr/>
        </p:nvSpPr>
        <p:spPr>
          <a:xfrm>
            <a:off x="4075337" y="5936988"/>
            <a:ext cx="138043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Corruption </a:t>
            </a:r>
            <a:r>
              <a:rPr lang="en-US" sz="1400" dirty="0">
                <a:latin typeface="Arial Narrow" panose="020B0606020202030204" pitchFamily="34" charset="0"/>
                <a:cs typeface="Calibri" panose="020F0502020204030204" pitchFamily="34" charset="0"/>
              </a:rPr>
              <a:t>level</a:t>
            </a:r>
            <a:endParaRPr lang="en-US" sz="1400" b="0" i="0" dirty="0">
              <a:latin typeface="Arial Narrow" panose="020B0606020202030204" pitchFamily="34" charset="0"/>
              <a:cs typeface="Calibri" panose="020F0502020204030204" pitchFamily="34" charset="0"/>
            </a:endParaRPr>
          </a:p>
        </p:txBody>
      </p:sp>
      <p:sp>
        <p:nvSpPr>
          <p:cNvPr id="62" name="TextBox 61">
            <a:extLst>
              <a:ext uri="{FF2B5EF4-FFF2-40B4-BE49-F238E27FC236}">
                <a16:creationId xmlns:a16="http://schemas.microsoft.com/office/drawing/2014/main" id="{DFB3919F-7195-4137-AB7E-BEC7385E15BF}"/>
              </a:ext>
            </a:extLst>
          </p:cNvPr>
          <p:cNvSpPr txBox="1"/>
          <p:nvPr/>
        </p:nvSpPr>
        <p:spPr>
          <a:xfrm>
            <a:off x="971508" y="4349310"/>
            <a:ext cx="1600118" cy="307777"/>
          </a:xfrm>
          <a:prstGeom prst="rect">
            <a:avLst/>
          </a:prstGeom>
          <a:solidFill>
            <a:srgbClr val="FEC2C2"/>
          </a:solid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Labor </a:t>
            </a:r>
            <a:r>
              <a:rPr lang="en-US" sz="1400" u="sng" dirty="0">
                <a:highlight>
                  <a:srgbClr val="E6E6E6"/>
                </a:highlight>
                <a:latin typeface="Arial Narrow" panose="020B0606020202030204" pitchFamily="34" charset="0"/>
                <a:cs typeface="Calibri" panose="020F0502020204030204" pitchFamily="34" charset="0"/>
              </a:rPr>
              <a:t>laws</a:t>
            </a:r>
            <a:r>
              <a:rPr lang="en-US" sz="1400" dirty="0">
                <a:latin typeface="Arial Narrow" panose="020B0606020202030204" pitchFamily="34" charset="0"/>
                <a:cs typeface="Calibri" panose="020F0502020204030204" pitchFamily="34" charset="0"/>
              </a:rPr>
              <a:t> </a:t>
            </a:r>
            <a:r>
              <a:rPr lang="en-US" sz="1400" b="0" i="0" dirty="0">
                <a:latin typeface="Arial Narrow" panose="020B0606020202030204" pitchFamily="34" charset="0"/>
                <a:cs typeface="Calibri" panose="020F0502020204030204" pitchFamily="34" charset="0"/>
              </a:rPr>
              <a:t>and policy</a:t>
            </a:r>
          </a:p>
        </p:txBody>
      </p:sp>
      <p:sp>
        <p:nvSpPr>
          <p:cNvPr id="63" name="TextBox 62">
            <a:extLst>
              <a:ext uri="{FF2B5EF4-FFF2-40B4-BE49-F238E27FC236}">
                <a16:creationId xmlns:a16="http://schemas.microsoft.com/office/drawing/2014/main" id="{1FFF1BF4-0B48-421C-AA23-BA26A563F1D4}"/>
              </a:ext>
            </a:extLst>
          </p:cNvPr>
          <p:cNvSpPr txBox="1"/>
          <p:nvPr/>
        </p:nvSpPr>
        <p:spPr>
          <a:xfrm>
            <a:off x="1960366" y="6415528"/>
            <a:ext cx="128250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Threats </a:t>
            </a:r>
            <a:r>
              <a:rPr lang="en-US" sz="1400" dirty="0">
                <a:latin typeface="Arial Narrow" panose="020B0606020202030204" pitchFamily="34" charset="0"/>
                <a:cs typeface="Calibri" panose="020F0502020204030204" pitchFamily="34" charset="0"/>
              </a:rPr>
              <a:t>of wars</a:t>
            </a:r>
            <a:endParaRPr lang="en-US" sz="1400" b="0" i="0" dirty="0">
              <a:latin typeface="Arial Narrow" panose="020B0606020202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C4335AFC-44D4-463E-9028-C60EAE9F3794}"/>
              </a:ext>
            </a:extLst>
          </p:cNvPr>
          <p:cNvSpPr txBox="1"/>
          <p:nvPr/>
        </p:nvSpPr>
        <p:spPr>
          <a:xfrm>
            <a:off x="3886051" y="4657098"/>
            <a:ext cx="1545215" cy="307777"/>
          </a:xfrm>
          <a:prstGeom prst="rect">
            <a:avLst/>
          </a:prstGeom>
          <a:solidFill>
            <a:srgbClr val="CCFF66"/>
          </a:solid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Government </a:t>
            </a:r>
            <a:r>
              <a:rPr lang="en-US" sz="1400" dirty="0">
                <a:latin typeface="Arial Narrow" panose="020B0606020202030204" pitchFamily="34" charset="0"/>
                <a:cs typeface="Calibri" panose="020F0502020204030204" pitchFamily="34" charset="0"/>
              </a:rPr>
              <a:t>stability</a:t>
            </a:r>
            <a:endParaRPr lang="en-US" sz="1400" b="0" i="0" dirty="0">
              <a:latin typeface="Arial Narrow" panose="020B0606020202030204" pitchFamily="34" charset="0"/>
              <a:cs typeface="Calibri" panose="020F0502020204030204" pitchFamily="34" charset="0"/>
            </a:endParaRPr>
          </a:p>
        </p:txBody>
      </p:sp>
      <p:sp>
        <p:nvSpPr>
          <p:cNvPr id="65" name="TextBox 64">
            <a:extLst>
              <a:ext uri="{FF2B5EF4-FFF2-40B4-BE49-F238E27FC236}">
                <a16:creationId xmlns:a16="http://schemas.microsoft.com/office/drawing/2014/main" id="{E2BF308F-047B-4A03-B660-4929401151F1}"/>
              </a:ext>
            </a:extLst>
          </p:cNvPr>
          <p:cNvSpPr txBox="1"/>
          <p:nvPr/>
        </p:nvSpPr>
        <p:spPr>
          <a:xfrm>
            <a:off x="2379885" y="4642233"/>
            <a:ext cx="1148071"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Nationalization</a:t>
            </a:r>
          </a:p>
        </p:txBody>
      </p:sp>
      <p:sp>
        <p:nvSpPr>
          <p:cNvPr id="66" name="TextBox 65">
            <a:extLst>
              <a:ext uri="{FF2B5EF4-FFF2-40B4-BE49-F238E27FC236}">
                <a16:creationId xmlns:a16="http://schemas.microsoft.com/office/drawing/2014/main" id="{529E45A3-69A1-4FF7-9F37-DF66B57289E7}"/>
              </a:ext>
            </a:extLst>
          </p:cNvPr>
          <p:cNvSpPr txBox="1"/>
          <p:nvPr/>
        </p:nvSpPr>
        <p:spPr>
          <a:xfrm>
            <a:off x="1910874" y="5806360"/>
            <a:ext cx="12477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Trade </a:t>
            </a:r>
            <a:r>
              <a:rPr lang="en-US" sz="1400" b="0" i="0" u="sng" dirty="0">
                <a:highlight>
                  <a:srgbClr val="E6E6E6"/>
                </a:highlight>
                <a:latin typeface="Arial Narrow" panose="020B0606020202030204" pitchFamily="34" charset="0"/>
                <a:cs typeface="Calibri" panose="020F0502020204030204" pitchFamily="34" charset="0"/>
              </a:rPr>
              <a:t>laws</a:t>
            </a:r>
            <a:r>
              <a:rPr lang="en-US" sz="1400" b="0" i="0" dirty="0">
                <a:latin typeface="Arial Narrow" panose="020B0606020202030204" pitchFamily="34" charset="0"/>
                <a:cs typeface="Calibri" panose="020F0502020204030204" pitchFamily="34" charset="0"/>
              </a:rPr>
              <a:t> and </a:t>
            </a:r>
            <a:r>
              <a:rPr lang="en-US" sz="1400" dirty="0">
                <a:latin typeface="Arial Narrow" panose="020B0606020202030204" pitchFamily="34" charset="0"/>
                <a:cs typeface="Calibri" panose="020F0502020204030204" pitchFamily="34" charset="0"/>
              </a:rPr>
              <a:t>regulations</a:t>
            </a:r>
            <a:endParaRPr lang="en-US" sz="1400" b="0" i="0" dirty="0">
              <a:latin typeface="Arial Narrow" panose="020B0606020202030204" pitchFamily="34" charset="0"/>
              <a:cs typeface="Calibri" panose="020F0502020204030204" pitchFamily="34" charset="0"/>
            </a:endParaRPr>
          </a:p>
        </p:txBody>
      </p:sp>
      <p:sp>
        <p:nvSpPr>
          <p:cNvPr id="67" name="TextBox 66">
            <a:extLst>
              <a:ext uri="{FF2B5EF4-FFF2-40B4-BE49-F238E27FC236}">
                <a16:creationId xmlns:a16="http://schemas.microsoft.com/office/drawing/2014/main" id="{BB9C5FEA-4F26-432D-B0E4-3D9AB0E33155}"/>
              </a:ext>
            </a:extLst>
          </p:cNvPr>
          <p:cNvSpPr txBox="1"/>
          <p:nvPr/>
        </p:nvSpPr>
        <p:spPr>
          <a:xfrm>
            <a:off x="-48403" y="5638003"/>
            <a:ext cx="2006109"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Import &amp; </a:t>
            </a:r>
            <a:r>
              <a:rPr lang="en-US" sz="1400" dirty="0">
                <a:latin typeface="Arial Narrow" panose="020B0606020202030204" pitchFamily="34" charset="0"/>
                <a:cs typeface="Calibri" panose="020F0502020204030204" pitchFamily="34" charset="0"/>
              </a:rPr>
              <a:t>export </a:t>
            </a:r>
            <a:r>
              <a:rPr lang="en-US" sz="1400" b="0" i="0" dirty="0">
                <a:latin typeface="Arial Narrow" panose="020B0606020202030204" pitchFamily="34" charset="0"/>
                <a:cs typeface="Calibri" panose="020F0502020204030204" pitchFamily="34" charset="0"/>
              </a:rPr>
              <a:t>restrictions</a:t>
            </a:r>
          </a:p>
        </p:txBody>
      </p:sp>
      <p:sp>
        <p:nvSpPr>
          <p:cNvPr id="68" name="TextBox 67">
            <a:extLst>
              <a:ext uri="{FF2B5EF4-FFF2-40B4-BE49-F238E27FC236}">
                <a16:creationId xmlns:a16="http://schemas.microsoft.com/office/drawing/2014/main" id="{6DE21532-4C8F-4DA6-A6DF-D6CA8EC52A3E}"/>
              </a:ext>
            </a:extLst>
          </p:cNvPr>
          <p:cNvSpPr txBox="1"/>
          <p:nvPr/>
        </p:nvSpPr>
        <p:spPr>
          <a:xfrm>
            <a:off x="-66272" y="4587377"/>
            <a:ext cx="1257074" cy="523220"/>
          </a:xfrm>
          <a:prstGeom prst="rect">
            <a:avLst/>
          </a:prstGeom>
          <a:noFill/>
        </p:spPr>
        <p:txBody>
          <a:bodyPr wrap="none" rtlCol="0" anchor="ctr">
            <a:spAutoFit/>
          </a:bodyPr>
          <a:lstStyle/>
          <a:p>
            <a:pPr algn="r"/>
            <a:r>
              <a:rPr lang="en-US" sz="1400" i="0" dirty="0">
                <a:latin typeface="Arial Narrow" panose="020B0606020202030204" pitchFamily="34" charset="0"/>
              </a:rPr>
              <a:t>Corporate social</a:t>
            </a:r>
          </a:p>
          <a:p>
            <a:pPr algn="r"/>
            <a:r>
              <a:rPr lang="en-US" sz="1400" i="0" dirty="0">
                <a:latin typeface="Arial Narrow" panose="020B0606020202030204" pitchFamily="34" charset="0"/>
              </a:rPr>
              <a:t>responsibility</a:t>
            </a:r>
            <a:endParaRPr lang="en-US" sz="1400" b="0" i="0" dirty="0">
              <a:latin typeface="Arial Narrow" panose="020B0606020202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BF266FBD-EF64-41EE-807D-674454D71B5D}"/>
              </a:ext>
            </a:extLst>
          </p:cNvPr>
          <p:cNvSpPr txBox="1"/>
          <p:nvPr/>
        </p:nvSpPr>
        <p:spPr>
          <a:xfrm>
            <a:off x="2483686" y="4162319"/>
            <a:ext cx="1518364"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Legislative changes </a:t>
            </a:r>
          </a:p>
        </p:txBody>
      </p:sp>
      <p:sp>
        <p:nvSpPr>
          <p:cNvPr id="70" name="TextBox 69">
            <a:extLst>
              <a:ext uri="{FF2B5EF4-FFF2-40B4-BE49-F238E27FC236}">
                <a16:creationId xmlns:a16="http://schemas.microsoft.com/office/drawing/2014/main" id="{D3F296DF-5FB4-4558-9FC6-B1D13A54018D}"/>
              </a:ext>
            </a:extLst>
          </p:cNvPr>
          <p:cNvSpPr txBox="1"/>
          <p:nvPr/>
        </p:nvSpPr>
        <p:spPr>
          <a:xfrm>
            <a:off x="2932915" y="5085977"/>
            <a:ext cx="960519"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Legislations</a:t>
            </a:r>
          </a:p>
        </p:txBody>
      </p:sp>
      <p:sp>
        <p:nvSpPr>
          <p:cNvPr id="71" name="TextBox 70">
            <a:extLst>
              <a:ext uri="{FF2B5EF4-FFF2-40B4-BE49-F238E27FC236}">
                <a16:creationId xmlns:a16="http://schemas.microsoft.com/office/drawing/2014/main" id="{0A8AA496-563D-49CE-B65A-4393E1CF88AE}"/>
              </a:ext>
            </a:extLst>
          </p:cNvPr>
          <p:cNvSpPr txBox="1"/>
          <p:nvPr/>
        </p:nvSpPr>
        <p:spPr>
          <a:xfrm>
            <a:off x="3575076" y="6405361"/>
            <a:ext cx="1656223" cy="307777"/>
          </a:xfrm>
          <a:prstGeom prst="rect">
            <a:avLst/>
          </a:prstGeom>
          <a:noFill/>
        </p:spPr>
        <p:txBody>
          <a:bodyPr wrap="square" rtlCol="0" anchor="ctr">
            <a:spAutoFit/>
          </a:bodyPr>
          <a:lstStyle/>
          <a:p>
            <a:r>
              <a:rPr lang="en-US" sz="1400" i="0" dirty="0">
                <a:latin typeface="Arial Narrow" panose="020B0606020202030204" pitchFamily="34" charset="0"/>
              </a:rPr>
              <a:t>Organized crime level</a:t>
            </a:r>
            <a:endParaRPr lang="en-US" sz="1400" b="0" i="0" dirty="0">
              <a:latin typeface="Arial Narrow" panose="020B0606020202030204" pitchFamily="34" charset="0"/>
              <a:cs typeface="Calibri" panose="020F0502020204030204" pitchFamily="34" charset="0"/>
            </a:endParaRPr>
          </a:p>
        </p:txBody>
      </p:sp>
      <p:sp>
        <p:nvSpPr>
          <p:cNvPr id="72" name="TextBox 71">
            <a:extLst>
              <a:ext uri="{FF2B5EF4-FFF2-40B4-BE49-F238E27FC236}">
                <a16:creationId xmlns:a16="http://schemas.microsoft.com/office/drawing/2014/main" id="{8C6742CA-A9E1-48CD-9355-2B1B0B0ABDA2}"/>
              </a:ext>
            </a:extLst>
          </p:cNvPr>
          <p:cNvSpPr txBox="1"/>
          <p:nvPr/>
        </p:nvSpPr>
        <p:spPr>
          <a:xfrm>
            <a:off x="56836" y="5217207"/>
            <a:ext cx="1853320" cy="307777"/>
          </a:xfrm>
          <a:prstGeom prst="rect">
            <a:avLst/>
          </a:prstGeom>
          <a:solidFill>
            <a:srgbClr val="FEC2C2"/>
          </a:solid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Tariffs and taxation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74" name="TextBox 73">
            <a:extLst>
              <a:ext uri="{FF2B5EF4-FFF2-40B4-BE49-F238E27FC236}">
                <a16:creationId xmlns:a16="http://schemas.microsoft.com/office/drawing/2014/main" id="{DEB4FDC3-15F8-43A8-BC46-2C295F5DBC24}"/>
              </a:ext>
            </a:extLst>
          </p:cNvPr>
          <p:cNvSpPr txBox="1"/>
          <p:nvPr/>
        </p:nvSpPr>
        <p:spPr>
          <a:xfrm>
            <a:off x="703486" y="-17294"/>
            <a:ext cx="2136161"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Customer protection </a:t>
            </a:r>
            <a:r>
              <a:rPr lang="en-US" sz="1400" b="0" i="0" u="sng" dirty="0">
                <a:highlight>
                  <a:srgbClr val="E6E6E6"/>
                </a:highlight>
                <a:latin typeface="Arial Narrow" panose="020B0606020202030204" pitchFamily="34" charset="0"/>
                <a:cs typeface="Calibri" panose="020F0502020204030204" pitchFamily="34" charset="0"/>
              </a:rPr>
              <a:t>laws</a:t>
            </a:r>
            <a:endParaRPr lang="en-US" sz="1400" u="sng" dirty="0">
              <a:highlight>
                <a:srgbClr val="E6E6E6"/>
              </a:highlight>
              <a:latin typeface="Arial Narrow" panose="020B0606020202030204" pitchFamily="34" charset="0"/>
            </a:endParaRPr>
          </a:p>
        </p:txBody>
      </p:sp>
      <p:sp>
        <p:nvSpPr>
          <p:cNvPr id="76" name="TextBox 75">
            <a:extLst>
              <a:ext uri="{FF2B5EF4-FFF2-40B4-BE49-F238E27FC236}">
                <a16:creationId xmlns:a16="http://schemas.microsoft.com/office/drawing/2014/main" id="{9F34BF8E-98F8-49CE-ADC3-E393F3FDF4F4}"/>
              </a:ext>
            </a:extLst>
          </p:cNvPr>
          <p:cNvSpPr txBox="1"/>
          <p:nvPr/>
        </p:nvSpPr>
        <p:spPr>
          <a:xfrm>
            <a:off x="9382533" y="6115771"/>
            <a:ext cx="1380574" cy="307777"/>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Retirement age</a:t>
            </a:r>
          </a:p>
        </p:txBody>
      </p:sp>
      <p:sp>
        <p:nvSpPr>
          <p:cNvPr id="78" name="TextBox 77">
            <a:extLst>
              <a:ext uri="{FF2B5EF4-FFF2-40B4-BE49-F238E27FC236}">
                <a16:creationId xmlns:a16="http://schemas.microsoft.com/office/drawing/2014/main" id="{FA85F692-1312-4168-A4AC-DAA048235E1E}"/>
              </a:ext>
            </a:extLst>
          </p:cNvPr>
          <p:cNvSpPr txBox="1"/>
          <p:nvPr/>
        </p:nvSpPr>
        <p:spPr>
          <a:xfrm>
            <a:off x="9127140" y="4501439"/>
            <a:ext cx="2091590"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Customer access to credit</a:t>
            </a:r>
          </a:p>
        </p:txBody>
      </p:sp>
      <p:sp>
        <p:nvSpPr>
          <p:cNvPr id="81" name="TextBox 80">
            <a:extLst>
              <a:ext uri="{FF2B5EF4-FFF2-40B4-BE49-F238E27FC236}">
                <a16:creationId xmlns:a16="http://schemas.microsoft.com/office/drawing/2014/main" id="{46183FC9-91AD-4328-9A87-5683DB974963}"/>
              </a:ext>
            </a:extLst>
          </p:cNvPr>
          <p:cNvSpPr txBox="1"/>
          <p:nvPr/>
        </p:nvSpPr>
        <p:spPr>
          <a:xfrm>
            <a:off x="7985185" y="6405361"/>
            <a:ext cx="1402948"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Seasonality issues</a:t>
            </a:r>
          </a:p>
        </p:txBody>
      </p:sp>
      <p:sp>
        <p:nvSpPr>
          <p:cNvPr id="84" name="TextBox 83">
            <a:extLst>
              <a:ext uri="{FF2B5EF4-FFF2-40B4-BE49-F238E27FC236}">
                <a16:creationId xmlns:a16="http://schemas.microsoft.com/office/drawing/2014/main" id="{E71AE278-E87D-4A10-8A3B-C2EB8EFC34F4}"/>
              </a:ext>
            </a:extLst>
          </p:cNvPr>
          <p:cNvSpPr txBox="1"/>
          <p:nvPr/>
        </p:nvSpPr>
        <p:spPr>
          <a:xfrm>
            <a:off x="11407454" y="5175952"/>
            <a:ext cx="739121"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Interest</a:t>
            </a:r>
          </a:p>
          <a:p>
            <a:r>
              <a:rPr lang="en-US" sz="1400" b="0" i="0" dirty="0">
                <a:latin typeface="Arial Narrow" panose="020B0606020202030204" pitchFamily="34" charset="0"/>
                <a:cs typeface="Calibri" panose="020F0502020204030204" pitchFamily="34" charset="0"/>
              </a:rPr>
              <a:t>rates</a:t>
            </a:r>
          </a:p>
        </p:txBody>
      </p:sp>
      <p:sp>
        <p:nvSpPr>
          <p:cNvPr id="87" name="TextBox 86">
            <a:extLst>
              <a:ext uri="{FF2B5EF4-FFF2-40B4-BE49-F238E27FC236}">
                <a16:creationId xmlns:a16="http://schemas.microsoft.com/office/drawing/2014/main" id="{DFE44965-E3D0-479E-8F69-DF52E60C0A85}"/>
              </a:ext>
            </a:extLst>
          </p:cNvPr>
          <p:cNvSpPr txBox="1"/>
          <p:nvPr/>
        </p:nvSpPr>
        <p:spPr>
          <a:xfrm>
            <a:off x="10566002" y="5806360"/>
            <a:ext cx="107914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Inflation trend</a:t>
            </a:r>
          </a:p>
        </p:txBody>
      </p:sp>
      <p:sp>
        <p:nvSpPr>
          <p:cNvPr id="93" name="TextBox 92">
            <a:extLst>
              <a:ext uri="{FF2B5EF4-FFF2-40B4-BE49-F238E27FC236}">
                <a16:creationId xmlns:a16="http://schemas.microsoft.com/office/drawing/2014/main" id="{45815109-D10F-4696-9EE7-611A10DF7F93}"/>
              </a:ext>
            </a:extLst>
          </p:cNvPr>
          <p:cNvSpPr txBox="1"/>
          <p:nvPr/>
        </p:nvSpPr>
        <p:spPr>
          <a:xfrm>
            <a:off x="8922695" y="5655745"/>
            <a:ext cx="1601721"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Unemployment rates</a:t>
            </a:r>
          </a:p>
        </p:txBody>
      </p:sp>
      <p:sp>
        <p:nvSpPr>
          <p:cNvPr id="96" name="TextBox 95">
            <a:extLst>
              <a:ext uri="{FF2B5EF4-FFF2-40B4-BE49-F238E27FC236}">
                <a16:creationId xmlns:a16="http://schemas.microsoft.com/office/drawing/2014/main" id="{3DC5A66A-B524-47AD-AA6A-B9EDB1EB7228}"/>
              </a:ext>
            </a:extLst>
          </p:cNvPr>
          <p:cNvSpPr txBox="1"/>
          <p:nvPr/>
        </p:nvSpPr>
        <p:spPr>
          <a:xfrm>
            <a:off x="8195578" y="5854161"/>
            <a:ext cx="846707"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Market</a:t>
            </a:r>
          </a:p>
          <a:p>
            <a:r>
              <a:rPr lang="en-US" sz="1400" b="0" i="0" dirty="0">
                <a:latin typeface="Arial Narrow" panose="020B0606020202030204" pitchFamily="34" charset="0"/>
                <a:cs typeface="Calibri" panose="020F0502020204030204" pitchFamily="34" charset="0"/>
              </a:rPr>
              <a:t>conditions</a:t>
            </a:r>
          </a:p>
        </p:txBody>
      </p:sp>
      <p:sp>
        <p:nvSpPr>
          <p:cNvPr id="99" name="TextBox 98">
            <a:extLst>
              <a:ext uri="{FF2B5EF4-FFF2-40B4-BE49-F238E27FC236}">
                <a16:creationId xmlns:a16="http://schemas.microsoft.com/office/drawing/2014/main" id="{22A62ED6-BEC4-4625-8EB7-AC27993FA9C5}"/>
              </a:ext>
            </a:extLst>
          </p:cNvPr>
          <p:cNvSpPr txBox="1"/>
          <p:nvPr/>
        </p:nvSpPr>
        <p:spPr>
          <a:xfrm>
            <a:off x="10443604" y="4739861"/>
            <a:ext cx="1488758"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Currency exchange</a:t>
            </a:r>
          </a:p>
          <a:p>
            <a:r>
              <a:rPr lang="en-US" sz="1400" b="0" i="0" dirty="0">
                <a:latin typeface="Arial Narrow" panose="020B0606020202030204" pitchFamily="34" charset="0"/>
                <a:cs typeface="Calibri" panose="020F0502020204030204" pitchFamily="34" charset="0"/>
              </a:rPr>
              <a:t>rates </a:t>
            </a:r>
          </a:p>
        </p:txBody>
      </p:sp>
      <p:sp>
        <p:nvSpPr>
          <p:cNvPr id="102" name="TextBox 101">
            <a:extLst>
              <a:ext uri="{FF2B5EF4-FFF2-40B4-BE49-F238E27FC236}">
                <a16:creationId xmlns:a16="http://schemas.microsoft.com/office/drawing/2014/main" id="{92509040-3AAA-4019-9FFD-4DC7E9F1D2EF}"/>
              </a:ext>
            </a:extLst>
          </p:cNvPr>
          <p:cNvSpPr txBox="1"/>
          <p:nvPr/>
        </p:nvSpPr>
        <p:spPr>
          <a:xfrm>
            <a:off x="8618931" y="5178422"/>
            <a:ext cx="1247457"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Spending power</a:t>
            </a:r>
          </a:p>
        </p:txBody>
      </p:sp>
      <p:sp>
        <p:nvSpPr>
          <p:cNvPr id="105" name="TextBox 104">
            <a:extLst>
              <a:ext uri="{FF2B5EF4-FFF2-40B4-BE49-F238E27FC236}">
                <a16:creationId xmlns:a16="http://schemas.microsoft.com/office/drawing/2014/main" id="{2EF580EC-F2E1-428D-AAFD-46F6D602553D}"/>
              </a:ext>
            </a:extLst>
          </p:cNvPr>
          <p:cNvSpPr txBox="1"/>
          <p:nvPr/>
        </p:nvSpPr>
        <p:spPr>
          <a:xfrm>
            <a:off x="7126415" y="5983155"/>
            <a:ext cx="830677" cy="523220"/>
          </a:xfrm>
          <a:prstGeom prst="rect">
            <a:avLst/>
          </a:prstGeom>
          <a:solidFill>
            <a:srgbClr val="FEC2C2"/>
          </a:solidFill>
        </p:spPr>
        <p:txBody>
          <a:bodyPr wrap="none" rtlCol="0" anchor="ctr">
            <a:spAutoFit/>
          </a:bodyPr>
          <a:lstStyle/>
          <a:p>
            <a:r>
              <a:rPr lang="en-US" sz="1400" b="0" i="0" dirty="0">
                <a:latin typeface="Arial Narrow" panose="020B0606020202030204" pitchFamily="34" charset="0"/>
                <a:cs typeface="Calibri" panose="020F0502020204030204" pitchFamily="34" charset="0"/>
              </a:rPr>
              <a:t>Economic</a:t>
            </a:r>
          </a:p>
          <a:p>
            <a:pPr algn="r"/>
            <a:r>
              <a:rPr lang="en-US" sz="1400" b="0" i="0" dirty="0">
                <a:latin typeface="Arial Narrow" panose="020B0606020202030204" pitchFamily="34" charset="0"/>
                <a:cs typeface="Calibri" panose="020F0502020204030204" pitchFamily="34" charset="0"/>
              </a:rPr>
              <a:t>stability</a:t>
            </a:r>
          </a:p>
        </p:txBody>
      </p:sp>
      <p:sp>
        <p:nvSpPr>
          <p:cNvPr id="108" name="TextBox 107">
            <a:extLst>
              <a:ext uri="{FF2B5EF4-FFF2-40B4-BE49-F238E27FC236}">
                <a16:creationId xmlns:a16="http://schemas.microsoft.com/office/drawing/2014/main" id="{6AEB6E69-BCFC-455A-90AE-98700F4A91E7}"/>
              </a:ext>
            </a:extLst>
          </p:cNvPr>
          <p:cNvSpPr txBox="1"/>
          <p:nvPr/>
        </p:nvSpPr>
        <p:spPr>
          <a:xfrm rot="21209420">
            <a:off x="6765609" y="5559165"/>
            <a:ext cx="1555298" cy="369332"/>
          </a:xfrm>
          <a:prstGeom prst="rect">
            <a:avLst/>
          </a:prstGeom>
          <a:noFill/>
        </p:spPr>
        <p:txBody>
          <a:bodyPr wrap="none" rtlCol="0">
            <a:spAutoFit/>
          </a:bodyPr>
          <a:lstStyle/>
          <a:p>
            <a:r>
              <a:rPr lang="en-US" spc="300" dirty="0">
                <a:latin typeface="Arial Narrow" panose="020B0606020202030204" pitchFamily="34" charset="0"/>
              </a:rPr>
              <a:t>ECONOMIC</a:t>
            </a:r>
          </a:p>
        </p:txBody>
      </p:sp>
      <p:sp>
        <p:nvSpPr>
          <p:cNvPr id="110" name="TextBox 109">
            <a:extLst>
              <a:ext uri="{FF2B5EF4-FFF2-40B4-BE49-F238E27FC236}">
                <a16:creationId xmlns:a16="http://schemas.microsoft.com/office/drawing/2014/main" id="{9CBED33E-B0CA-46BB-B870-C6792C224BC0}"/>
              </a:ext>
            </a:extLst>
          </p:cNvPr>
          <p:cNvSpPr txBox="1"/>
          <p:nvPr/>
        </p:nvSpPr>
        <p:spPr>
          <a:xfrm>
            <a:off x="7376796" y="5085977"/>
            <a:ext cx="1257075"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Income levels</a:t>
            </a:r>
          </a:p>
        </p:txBody>
      </p:sp>
      <p:sp>
        <p:nvSpPr>
          <p:cNvPr id="112" name="TextBox 111">
            <a:extLst>
              <a:ext uri="{FF2B5EF4-FFF2-40B4-BE49-F238E27FC236}">
                <a16:creationId xmlns:a16="http://schemas.microsoft.com/office/drawing/2014/main" id="{40572F2D-0BA4-40CA-9045-043C4E3E40EE}"/>
              </a:ext>
            </a:extLst>
          </p:cNvPr>
          <p:cNvSpPr txBox="1"/>
          <p:nvPr/>
        </p:nvSpPr>
        <p:spPr>
          <a:xfrm>
            <a:off x="7505843" y="4579135"/>
            <a:ext cx="1406515" cy="307777"/>
          </a:xfrm>
          <a:prstGeom prst="rect">
            <a:avLst/>
          </a:prstGeom>
          <a:noFill/>
        </p:spPr>
        <p:txBody>
          <a:bodyPr wrap="square">
            <a:spAutoFit/>
          </a:bodyPr>
          <a:lstStyle/>
          <a:p>
            <a:pPr algn="r"/>
            <a:r>
              <a:rPr lang="en-US" sz="1400" dirty="0">
                <a:latin typeface="Arial Narrow" panose="020B0606020202030204" pitchFamily="34" charset="0"/>
                <a:cs typeface="Calibri" panose="020F0502020204030204" pitchFamily="34" charset="0"/>
              </a:rPr>
              <a:t>W</a:t>
            </a:r>
            <a:r>
              <a:rPr lang="en-US" sz="1400" b="0" i="0" dirty="0">
                <a:latin typeface="Arial Narrow" panose="020B0606020202030204" pitchFamily="34" charset="0"/>
                <a:cs typeface="Calibri" panose="020F0502020204030204" pitchFamily="34" charset="0"/>
              </a:rPr>
              <a:t>ealth distribution</a:t>
            </a:r>
          </a:p>
        </p:txBody>
      </p:sp>
      <p:sp>
        <p:nvSpPr>
          <p:cNvPr id="113" name="TextBox 112">
            <a:extLst>
              <a:ext uri="{FF2B5EF4-FFF2-40B4-BE49-F238E27FC236}">
                <a16:creationId xmlns:a16="http://schemas.microsoft.com/office/drawing/2014/main" id="{4799830A-B7D7-4D30-AC9E-C055BD2F12C1}"/>
              </a:ext>
            </a:extLst>
          </p:cNvPr>
          <p:cNvSpPr txBox="1"/>
          <p:nvPr/>
        </p:nvSpPr>
        <p:spPr>
          <a:xfrm>
            <a:off x="8815900" y="4839931"/>
            <a:ext cx="1461026"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Spending</a:t>
            </a:r>
            <a:r>
              <a:rPr lang="en-US" sz="1400" dirty="0">
                <a:latin typeface="Arial Narrow" panose="020B0606020202030204" pitchFamily="34" charset="0"/>
                <a:cs typeface="Calibri" panose="020F0502020204030204" pitchFamily="34" charset="0"/>
              </a:rPr>
              <a:t> patterns</a:t>
            </a:r>
            <a:endParaRPr lang="en-US" sz="1400" b="0" i="0" dirty="0">
              <a:latin typeface="Arial Narrow" panose="020B0606020202030204" pitchFamily="34" charset="0"/>
              <a:cs typeface="Calibri" panose="020F0502020204030204" pitchFamily="34" charset="0"/>
            </a:endParaRPr>
          </a:p>
        </p:txBody>
      </p:sp>
      <p:sp>
        <p:nvSpPr>
          <p:cNvPr id="114" name="TextBox 113">
            <a:extLst>
              <a:ext uri="{FF2B5EF4-FFF2-40B4-BE49-F238E27FC236}">
                <a16:creationId xmlns:a16="http://schemas.microsoft.com/office/drawing/2014/main" id="{DA998B8E-1D98-4DE7-8EBF-6C5BAA3C72B4}"/>
              </a:ext>
            </a:extLst>
          </p:cNvPr>
          <p:cNvSpPr txBox="1"/>
          <p:nvPr/>
        </p:nvSpPr>
        <p:spPr>
          <a:xfrm>
            <a:off x="6574016" y="4900315"/>
            <a:ext cx="1406515"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Globalization</a:t>
            </a:r>
          </a:p>
        </p:txBody>
      </p:sp>
      <p:sp>
        <p:nvSpPr>
          <p:cNvPr id="117" name="TextBox 116">
            <a:extLst>
              <a:ext uri="{FF2B5EF4-FFF2-40B4-BE49-F238E27FC236}">
                <a16:creationId xmlns:a16="http://schemas.microsoft.com/office/drawing/2014/main" id="{0503A875-CDBB-4A13-8C8C-17EAFB591EB9}"/>
              </a:ext>
            </a:extLst>
          </p:cNvPr>
          <p:cNvSpPr txBox="1"/>
          <p:nvPr/>
        </p:nvSpPr>
        <p:spPr>
          <a:xfrm>
            <a:off x="10767221" y="2118094"/>
            <a:ext cx="125547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Education levels</a:t>
            </a:r>
          </a:p>
        </p:txBody>
      </p:sp>
      <p:sp>
        <p:nvSpPr>
          <p:cNvPr id="120" name="TextBox 119">
            <a:extLst>
              <a:ext uri="{FF2B5EF4-FFF2-40B4-BE49-F238E27FC236}">
                <a16:creationId xmlns:a16="http://schemas.microsoft.com/office/drawing/2014/main" id="{9D558D44-7E69-4A78-AE8E-A884E8419BC1}"/>
              </a:ext>
            </a:extLst>
          </p:cNvPr>
          <p:cNvSpPr txBox="1"/>
          <p:nvPr/>
        </p:nvSpPr>
        <p:spPr>
          <a:xfrm>
            <a:off x="9090138" y="3306582"/>
            <a:ext cx="196536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Social welfare programs</a:t>
            </a:r>
          </a:p>
        </p:txBody>
      </p:sp>
      <p:sp>
        <p:nvSpPr>
          <p:cNvPr id="126" name="TextBox 125">
            <a:extLst>
              <a:ext uri="{FF2B5EF4-FFF2-40B4-BE49-F238E27FC236}">
                <a16:creationId xmlns:a16="http://schemas.microsoft.com/office/drawing/2014/main" id="{49EE9AAC-CB0C-42F2-BA61-7E9E1722A781}"/>
              </a:ext>
            </a:extLst>
          </p:cNvPr>
          <p:cNvSpPr txBox="1"/>
          <p:nvPr/>
        </p:nvSpPr>
        <p:spPr>
          <a:xfrm>
            <a:off x="8413853" y="1957960"/>
            <a:ext cx="1975819"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Health &amp; safety </a:t>
            </a:r>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132" name="TextBox 131">
            <a:extLst>
              <a:ext uri="{FF2B5EF4-FFF2-40B4-BE49-F238E27FC236}">
                <a16:creationId xmlns:a16="http://schemas.microsoft.com/office/drawing/2014/main" id="{B3ED9588-4D45-45A0-BE12-682AA4EBB233}"/>
              </a:ext>
            </a:extLst>
          </p:cNvPr>
          <p:cNvSpPr txBox="1"/>
          <p:nvPr/>
        </p:nvSpPr>
        <p:spPr>
          <a:xfrm>
            <a:off x="8200652" y="3551334"/>
            <a:ext cx="1133644"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Demographics</a:t>
            </a:r>
          </a:p>
        </p:txBody>
      </p:sp>
      <p:sp>
        <p:nvSpPr>
          <p:cNvPr id="134" name="TextBox 133">
            <a:extLst>
              <a:ext uri="{FF2B5EF4-FFF2-40B4-BE49-F238E27FC236}">
                <a16:creationId xmlns:a16="http://schemas.microsoft.com/office/drawing/2014/main" id="{9F75BAC1-BB82-4C88-93C4-21B93F5970F7}"/>
              </a:ext>
            </a:extLst>
          </p:cNvPr>
          <p:cNvSpPr txBox="1"/>
          <p:nvPr/>
        </p:nvSpPr>
        <p:spPr>
          <a:xfrm>
            <a:off x="7673333" y="2512873"/>
            <a:ext cx="724878"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Lifestyle</a:t>
            </a:r>
          </a:p>
          <a:p>
            <a:r>
              <a:rPr lang="en-US" sz="1400" b="0" i="0" dirty="0">
                <a:latin typeface="Arial Narrow" panose="020B0606020202030204" pitchFamily="34" charset="0"/>
                <a:cs typeface="Calibri" panose="020F0502020204030204" pitchFamily="34" charset="0"/>
              </a:rPr>
              <a:t>trends</a:t>
            </a:r>
          </a:p>
        </p:txBody>
      </p:sp>
      <p:sp>
        <p:nvSpPr>
          <p:cNvPr id="136" name="TextBox 135">
            <a:extLst>
              <a:ext uri="{FF2B5EF4-FFF2-40B4-BE49-F238E27FC236}">
                <a16:creationId xmlns:a16="http://schemas.microsoft.com/office/drawing/2014/main" id="{BC33164A-E4BE-4E2B-8613-AA5F2BC6910D}"/>
              </a:ext>
            </a:extLst>
          </p:cNvPr>
          <p:cNvSpPr txBox="1"/>
          <p:nvPr/>
        </p:nvSpPr>
        <p:spPr>
          <a:xfrm>
            <a:off x="6468490" y="3470561"/>
            <a:ext cx="960285" cy="523220"/>
          </a:xfrm>
          <a:prstGeom prst="rect">
            <a:avLst/>
          </a:prstGeom>
          <a:noFill/>
        </p:spPr>
        <p:txBody>
          <a:bodyPr wrap="square">
            <a:spAutoFit/>
          </a:bodyPr>
          <a:lstStyle/>
          <a:p>
            <a:r>
              <a:rPr lang="en-US" sz="1400" b="0" i="0" dirty="0">
                <a:latin typeface="Arial Narrow" panose="020B0606020202030204" pitchFamily="34" charset="0"/>
              </a:rPr>
              <a:t>Values and</a:t>
            </a:r>
          </a:p>
          <a:p>
            <a:r>
              <a:rPr lang="en-US" sz="1400" b="0" i="0" dirty="0">
                <a:latin typeface="Arial Narrow" panose="020B0606020202030204" pitchFamily="34" charset="0"/>
              </a:rPr>
              <a:t>beliefs</a:t>
            </a:r>
          </a:p>
        </p:txBody>
      </p:sp>
      <p:sp>
        <p:nvSpPr>
          <p:cNvPr id="138" name="TextBox 137">
            <a:extLst>
              <a:ext uri="{FF2B5EF4-FFF2-40B4-BE49-F238E27FC236}">
                <a16:creationId xmlns:a16="http://schemas.microsoft.com/office/drawing/2014/main" id="{54A6D6F0-1363-491F-BF1D-4D8D9EF1E02C}"/>
              </a:ext>
            </a:extLst>
          </p:cNvPr>
          <p:cNvSpPr txBox="1"/>
          <p:nvPr/>
        </p:nvSpPr>
        <p:spPr>
          <a:xfrm>
            <a:off x="10279052" y="1871277"/>
            <a:ext cx="1366092" cy="307777"/>
          </a:xfrm>
          <a:prstGeom prst="rect">
            <a:avLst/>
          </a:prstGeom>
          <a:noFill/>
        </p:spPr>
        <p:txBody>
          <a:bodyPr wrap="square">
            <a:spAutoFit/>
          </a:bodyPr>
          <a:lstStyle/>
          <a:p>
            <a:r>
              <a:rPr lang="en-US" sz="1400" b="0" i="0" dirty="0">
                <a:latin typeface="Arial Narrow" panose="020B0606020202030204" pitchFamily="34" charset="0"/>
              </a:rPr>
              <a:t>Language skills</a:t>
            </a:r>
            <a:endParaRPr lang="en-US" sz="1400" dirty="0">
              <a:latin typeface="Arial Narrow" panose="020B0606020202030204" pitchFamily="34" charset="0"/>
            </a:endParaRPr>
          </a:p>
        </p:txBody>
      </p:sp>
      <p:sp>
        <p:nvSpPr>
          <p:cNvPr id="148" name="TextBox 147">
            <a:extLst>
              <a:ext uri="{FF2B5EF4-FFF2-40B4-BE49-F238E27FC236}">
                <a16:creationId xmlns:a16="http://schemas.microsoft.com/office/drawing/2014/main" id="{E943C2E3-1B45-4CE2-A87B-15EAF2226877}"/>
              </a:ext>
            </a:extLst>
          </p:cNvPr>
          <p:cNvSpPr txBox="1"/>
          <p:nvPr/>
        </p:nvSpPr>
        <p:spPr>
          <a:xfrm rot="20173119">
            <a:off x="6842038" y="3889315"/>
            <a:ext cx="1111202" cy="369332"/>
          </a:xfrm>
          <a:prstGeom prst="rect">
            <a:avLst/>
          </a:prstGeom>
          <a:noFill/>
        </p:spPr>
        <p:txBody>
          <a:bodyPr wrap="none" rtlCol="0">
            <a:spAutoFit/>
          </a:bodyPr>
          <a:lstStyle/>
          <a:p>
            <a:r>
              <a:rPr lang="en-US" spc="300" dirty="0">
                <a:latin typeface="Arial Narrow" panose="020B0606020202030204" pitchFamily="34" charset="0"/>
              </a:rPr>
              <a:t>SOCIAL</a:t>
            </a:r>
          </a:p>
        </p:txBody>
      </p:sp>
      <p:sp>
        <p:nvSpPr>
          <p:cNvPr id="149" name="TextBox 148">
            <a:extLst>
              <a:ext uri="{FF2B5EF4-FFF2-40B4-BE49-F238E27FC236}">
                <a16:creationId xmlns:a16="http://schemas.microsoft.com/office/drawing/2014/main" id="{007500C3-6DE7-434B-A353-2A71674921CE}"/>
              </a:ext>
            </a:extLst>
          </p:cNvPr>
          <p:cNvSpPr txBox="1"/>
          <p:nvPr/>
        </p:nvSpPr>
        <p:spPr>
          <a:xfrm>
            <a:off x="11005455" y="2583780"/>
            <a:ext cx="997389"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Literacy rate</a:t>
            </a:r>
          </a:p>
        </p:txBody>
      </p:sp>
      <p:sp>
        <p:nvSpPr>
          <p:cNvPr id="155" name="TextBox 154">
            <a:extLst>
              <a:ext uri="{FF2B5EF4-FFF2-40B4-BE49-F238E27FC236}">
                <a16:creationId xmlns:a16="http://schemas.microsoft.com/office/drawing/2014/main" id="{2700A4A2-E911-4DAE-9CF6-B98FA7857D90}"/>
              </a:ext>
            </a:extLst>
          </p:cNvPr>
          <p:cNvSpPr txBox="1"/>
          <p:nvPr/>
        </p:nvSpPr>
        <p:spPr>
          <a:xfrm>
            <a:off x="9387040" y="4162947"/>
            <a:ext cx="1754372" cy="307777"/>
          </a:xfrm>
          <a:prstGeom prst="rect">
            <a:avLst/>
          </a:prstGeom>
          <a:noFill/>
        </p:spPr>
        <p:txBody>
          <a:bodyPr wrap="square">
            <a:spAutoFit/>
          </a:bodyPr>
          <a:lstStyle/>
          <a:p>
            <a:r>
              <a:rPr lang="en-US" sz="1400" i="0" dirty="0">
                <a:latin typeface="Arial Narrow" panose="020B0606020202030204" pitchFamily="34" charset="0"/>
              </a:rPr>
              <a:t>Population growth rate</a:t>
            </a:r>
            <a:endParaRPr lang="en-US" sz="1400" dirty="0">
              <a:latin typeface="Arial Narrow" panose="020B0606020202030204" pitchFamily="34" charset="0"/>
            </a:endParaRPr>
          </a:p>
        </p:txBody>
      </p:sp>
      <p:sp>
        <p:nvSpPr>
          <p:cNvPr id="157" name="TextBox 156">
            <a:extLst>
              <a:ext uri="{FF2B5EF4-FFF2-40B4-BE49-F238E27FC236}">
                <a16:creationId xmlns:a16="http://schemas.microsoft.com/office/drawing/2014/main" id="{6D61E33E-A8B1-4746-A9D3-9C68EEC60C67}"/>
              </a:ext>
            </a:extLst>
          </p:cNvPr>
          <p:cNvSpPr txBox="1"/>
          <p:nvPr/>
        </p:nvSpPr>
        <p:spPr>
          <a:xfrm>
            <a:off x="8428526" y="2911949"/>
            <a:ext cx="1161542" cy="307777"/>
          </a:xfrm>
          <a:prstGeom prst="rect">
            <a:avLst/>
          </a:prstGeom>
          <a:noFill/>
        </p:spPr>
        <p:txBody>
          <a:bodyPr wrap="square">
            <a:spAutoFit/>
          </a:bodyPr>
          <a:lstStyle/>
          <a:p>
            <a:r>
              <a:rPr lang="en-US" sz="1400" i="0" dirty="0">
                <a:latin typeface="Arial Narrow" panose="020B0606020202030204" pitchFamily="34" charset="0"/>
              </a:rPr>
              <a:t>Health status</a:t>
            </a:r>
          </a:p>
        </p:txBody>
      </p:sp>
      <p:sp>
        <p:nvSpPr>
          <p:cNvPr id="159" name="TextBox 158">
            <a:extLst>
              <a:ext uri="{FF2B5EF4-FFF2-40B4-BE49-F238E27FC236}">
                <a16:creationId xmlns:a16="http://schemas.microsoft.com/office/drawing/2014/main" id="{35D7F8BE-E4C9-48FA-A92B-4FA5ADAA524C}"/>
              </a:ext>
            </a:extLst>
          </p:cNvPr>
          <p:cNvSpPr txBox="1"/>
          <p:nvPr/>
        </p:nvSpPr>
        <p:spPr>
          <a:xfrm>
            <a:off x="10302326" y="2976444"/>
            <a:ext cx="1733615" cy="307777"/>
          </a:xfrm>
          <a:prstGeom prst="rect">
            <a:avLst/>
          </a:prstGeom>
          <a:noFill/>
        </p:spPr>
        <p:txBody>
          <a:bodyPr wrap="square">
            <a:spAutoFit/>
          </a:bodyPr>
          <a:lstStyle/>
          <a:p>
            <a:r>
              <a:rPr lang="en-US" sz="1400" i="0" dirty="0">
                <a:latin typeface="Arial Narrow" panose="020B0606020202030204" pitchFamily="34" charset="0"/>
              </a:rPr>
              <a:t>Attitudes toward work </a:t>
            </a:r>
            <a:endParaRPr lang="en-US" sz="1400" dirty="0">
              <a:latin typeface="Arial Narrow" panose="020B0606020202030204" pitchFamily="34" charset="0"/>
            </a:endParaRPr>
          </a:p>
        </p:txBody>
      </p:sp>
      <p:sp>
        <p:nvSpPr>
          <p:cNvPr id="160" name="TextBox 159">
            <a:extLst>
              <a:ext uri="{FF2B5EF4-FFF2-40B4-BE49-F238E27FC236}">
                <a16:creationId xmlns:a16="http://schemas.microsoft.com/office/drawing/2014/main" id="{EC4C7F0C-58E1-496A-A858-6F879930A7D2}"/>
              </a:ext>
            </a:extLst>
          </p:cNvPr>
          <p:cNvSpPr txBox="1"/>
          <p:nvPr/>
        </p:nvSpPr>
        <p:spPr>
          <a:xfrm>
            <a:off x="9022463" y="2393972"/>
            <a:ext cx="1322798" cy="523220"/>
          </a:xfrm>
          <a:prstGeom prst="rect">
            <a:avLst/>
          </a:prstGeom>
          <a:noFill/>
        </p:spPr>
        <p:txBody>
          <a:bodyPr wrap="square">
            <a:spAutoFit/>
          </a:bodyPr>
          <a:lstStyle/>
          <a:p>
            <a:r>
              <a:rPr lang="en-US" sz="1400" i="0" dirty="0">
                <a:latin typeface="Arial Narrow" panose="020B0606020202030204" pitchFamily="34" charset="0"/>
              </a:rPr>
              <a:t>Health consciousness</a:t>
            </a:r>
          </a:p>
        </p:txBody>
      </p:sp>
      <p:sp>
        <p:nvSpPr>
          <p:cNvPr id="162" name="TextBox 161">
            <a:extLst>
              <a:ext uri="{FF2B5EF4-FFF2-40B4-BE49-F238E27FC236}">
                <a16:creationId xmlns:a16="http://schemas.microsoft.com/office/drawing/2014/main" id="{117E8E24-6279-43CE-88B9-E08443E285FA}"/>
              </a:ext>
            </a:extLst>
          </p:cNvPr>
          <p:cNvSpPr txBox="1"/>
          <p:nvPr/>
        </p:nvSpPr>
        <p:spPr>
          <a:xfrm>
            <a:off x="7273849" y="4172150"/>
            <a:ext cx="1545215" cy="307777"/>
          </a:xfrm>
          <a:prstGeom prst="rect">
            <a:avLst/>
          </a:prstGeom>
          <a:noFill/>
        </p:spPr>
        <p:txBody>
          <a:bodyPr wrap="square">
            <a:spAutoFit/>
          </a:bodyPr>
          <a:lstStyle/>
          <a:p>
            <a:pPr algn="r"/>
            <a:r>
              <a:rPr lang="en-US" sz="1400" b="0" i="0" dirty="0">
                <a:latin typeface="Arial Narrow" panose="020B0606020202030204" pitchFamily="34" charset="0"/>
              </a:rPr>
              <a:t>Gender distribution</a:t>
            </a:r>
          </a:p>
        </p:txBody>
      </p:sp>
      <p:sp>
        <p:nvSpPr>
          <p:cNvPr id="163" name="TextBox 162">
            <a:extLst>
              <a:ext uri="{FF2B5EF4-FFF2-40B4-BE49-F238E27FC236}">
                <a16:creationId xmlns:a16="http://schemas.microsoft.com/office/drawing/2014/main" id="{E3BDAA54-E952-4B79-A462-CF9A92A5A842}"/>
              </a:ext>
            </a:extLst>
          </p:cNvPr>
          <p:cNvSpPr txBox="1"/>
          <p:nvPr/>
        </p:nvSpPr>
        <p:spPr>
          <a:xfrm rot="1380210">
            <a:off x="4183630" y="3521314"/>
            <a:ext cx="2305439" cy="369332"/>
          </a:xfrm>
          <a:prstGeom prst="rect">
            <a:avLst/>
          </a:prstGeom>
          <a:noFill/>
        </p:spPr>
        <p:txBody>
          <a:bodyPr wrap="none" rtlCol="0">
            <a:spAutoFit/>
          </a:bodyPr>
          <a:lstStyle/>
          <a:p>
            <a:r>
              <a:rPr lang="en-US" spc="300" dirty="0">
                <a:latin typeface="Arial Narrow" panose="020B0606020202030204" pitchFamily="34" charset="0"/>
              </a:rPr>
              <a:t>TECHNOLOGICAL</a:t>
            </a:r>
          </a:p>
        </p:txBody>
      </p:sp>
      <p:sp>
        <p:nvSpPr>
          <p:cNvPr id="165" name="TextBox 164">
            <a:extLst>
              <a:ext uri="{FF2B5EF4-FFF2-40B4-BE49-F238E27FC236}">
                <a16:creationId xmlns:a16="http://schemas.microsoft.com/office/drawing/2014/main" id="{E06BEFBC-C019-47CB-AC4B-3F9BB0087DFF}"/>
              </a:ext>
            </a:extLst>
          </p:cNvPr>
          <p:cNvSpPr txBox="1"/>
          <p:nvPr/>
        </p:nvSpPr>
        <p:spPr>
          <a:xfrm>
            <a:off x="3675350" y="2125731"/>
            <a:ext cx="1894814" cy="307777"/>
          </a:xfrm>
          <a:prstGeom prst="rect">
            <a:avLst/>
          </a:prstGeom>
          <a:solidFill>
            <a:srgbClr val="FEC2C2"/>
          </a:solidFill>
        </p:spPr>
        <p:txBody>
          <a:bodyPr wrap="none" rtlCol="0" anchor="ctr">
            <a:spAutoFit/>
          </a:bodyPr>
          <a:lstStyle/>
          <a:p>
            <a:r>
              <a:rPr lang="en-US" sz="1400" b="0" i="0" dirty="0">
                <a:latin typeface="Arial Narrow" panose="020B0606020202030204" pitchFamily="34" charset="0"/>
                <a:cs typeface="Calibri" panose="020F0502020204030204" pitchFamily="34" charset="0"/>
              </a:rPr>
              <a:t>Technological change rate</a:t>
            </a:r>
          </a:p>
        </p:txBody>
      </p:sp>
      <p:sp>
        <p:nvSpPr>
          <p:cNvPr id="166" name="TextBox 165">
            <a:extLst>
              <a:ext uri="{FF2B5EF4-FFF2-40B4-BE49-F238E27FC236}">
                <a16:creationId xmlns:a16="http://schemas.microsoft.com/office/drawing/2014/main" id="{D602E018-63B8-4ECF-8C9D-CCED4B8E54A2}"/>
              </a:ext>
            </a:extLst>
          </p:cNvPr>
          <p:cNvSpPr txBox="1"/>
          <p:nvPr/>
        </p:nvSpPr>
        <p:spPr>
          <a:xfrm>
            <a:off x="2302668" y="2455175"/>
            <a:ext cx="1281120"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R&amp;D productivity</a:t>
            </a:r>
          </a:p>
        </p:txBody>
      </p:sp>
      <p:sp>
        <p:nvSpPr>
          <p:cNvPr id="167" name="TextBox 166">
            <a:extLst>
              <a:ext uri="{FF2B5EF4-FFF2-40B4-BE49-F238E27FC236}">
                <a16:creationId xmlns:a16="http://schemas.microsoft.com/office/drawing/2014/main" id="{B3EDD221-1FA5-4E58-9F05-1F792C110F46}"/>
              </a:ext>
            </a:extLst>
          </p:cNvPr>
          <p:cNvSpPr txBox="1"/>
          <p:nvPr/>
        </p:nvSpPr>
        <p:spPr>
          <a:xfrm>
            <a:off x="230905" y="1643425"/>
            <a:ext cx="1724190" cy="307777"/>
          </a:xfrm>
          <a:prstGeom prst="rect">
            <a:avLst/>
          </a:prstGeom>
          <a:noFill/>
        </p:spPr>
        <p:txBody>
          <a:bodyPr wrap="none" rtlCol="0" anchor="ctr">
            <a:spAutoFit/>
          </a:bodyPr>
          <a:lstStyle/>
          <a:p>
            <a:r>
              <a:rPr lang="en-US" sz="1400" b="0" i="0" dirty="0">
                <a:latin typeface="Arial Narrow" panose="020B0606020202030204" pitchFamily="34" charset="0"/>
              </a:rPr>
              <a:t>Workforce competency</a:t>
            </a:r>
          </a:p>
        </p:txBody>
      </p:sp>
      <p:sp>
        <p:nvSpPr>
          <p:cNvPr id="169" name="TextBox 168">
            <a:extLst>
              <a:ext uri="{FF2B5EF4-FFF2-40B4-BE49-F238E27FC236}">
                <a16:creationId xmlns:a16="http://schemas.microsoft.com/office/drawing/2014/main" id="{6F9302B5-FBC4-436E-A0FB-63A5F52D4EC1}"/>
              </a:ext>
            </a:extLst>
          </p:cNvPr>
          <p:cNvSpPr txBox="1"/>
          <p:nvPr/>
        </p:nvSpPr>
        <p:spPr>
          <a:xfrm>
            <a:off x="4736613" y="2575611"/>
            <a:ext cx="1250193" cy="523220"/>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New technology</a:t>
            </a:r>
          </a:p>
          <a:p>
            <a:pPr algn="ctr"/>
            <a:r>
              <a:rPr lang="en-US" sz="1400" b="0" i="0" dirty="0">
                <a:latin typeface="Arial Narrow" panose="020B0606020202030204" pitchFamily="34" charset="0"/>
                <a:cs typeface="Calibri" panose="020F0502020204030204" pitchFamily="34" charset="0"/>
              </a:rPr>
              <a:t>development</a:t>
            </a:r>
          </a:p>
        </p:txBody>
      </p:sp>
      <p:sp>
        <p:nvSpPr>
          <p:cNvPr id="171" name="TextBox 170">
            <a:extLst>
              <a:ext uri="{FF2B5EF4-FFF2-40B4-BE49-F238E27FC236}">
                <a16:creationId xmlns:a16="http://schemas.microsoft.com/office/drawing/2014/main" id="{485A9ED9-8456-4806-B164-2EF5112A596F}"/>
              </a:ext>
            </a:extLst>
          </p:cNvPr>
          <p:cNvSpPr txBox="1"/>
          <p:nvPr/>
        </p:nvSpPr>
        <p:spPr>
          <a:xfrm>
            <a:off x="3596613" y="2524871"/>
            <a:ext cx="930063" cy="523220"/>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Automation</a:t>
            </a:r>
          </a:p>
          <a:p>
            <a:pPr algn="r"/>
            <a:r>
              <a:rPr lang="en-US" sz="1400" dirty="0">
                <a:latin typeface="Arial Narrow" panose="020B0606020202030204" pitchFamily="34" charset="0"/>
                <a:cs typeface="Calibri" panose="020F0502020204030204" pitchFamily="34" charset="0"/>
              </a:rPr>
              <a:t>maturity</a:t>
            </a:r>
            <a:endParaRPr lang="en-US" sz="1400" b="0" i="0" dirty="0">
              <a:latin typeface="Arial Narrow" panose="020B0606020202030204" pitchFamily="34" charset="0"/>
              <a:cs typeface="Calibri" panose="020F0502020204030204" pitchFamily="34" charset="0"/>
            </a:endParaRPr>
          </a:p>
        </p:txBody>
      </p:sp>
      <p:sp>
        <p:nvSpPr>
          <p:cNvPr id="172" name="TextBox 171">
            <a:extLst>
              <a:ext uri="{FF2B5EF4-FFF2-40B4-BE49-F238E27FC236}">
                <a16:creationId xmlns:a16="http://schemas.microsoft.com/office/drawing/2014/main" id="{9B2E1FD9-E324-4031-86A0-740435B4B93F}"/>
              </a:ext>
            </a:extLst>
          </p:cNvPr>
          <p:cNvSpPr txBox="1"/>
          <p:nvPr/>
        </p:nvSpPr>
        <p:spPr>
          <a:xfrm>
            <a:off x="14574" y="2035380"/>
            <a:ext cx="1486626" cy="307777"/>
          </a:xfrm>
          <a:prstGeom prst="rect">
            <a:avLst/>
          </a:prstGeom>
          <a:solidFill>
            <a:srgbClr val="CCFF66"/>
          </a:solidFill>
        </p:spPr>
        <p:txBody>
          <a:bodyPr wrap="square">
            <a:spAutoFit/>
          </a:bodyPr>
          <a:lstStyle/>
          <a:p>
            <a:r>
              <a:rPr lang="en-US" sz="1400" b="0" i="0" dirty="0">
                <a:latin typeface="Arial Narrow" panose="020B0606020202030204" pitchFamily="34" charset="0"/>
              </a:rPr>
              <a:t>E-commerce trends</a:t>
            </a:r>
            <a:endParaRPr lang="en-US" sz="1400" dirty="0">
              <a:latin typeface="Arial Narrow" panose="020B0606020202030204" pitchFamily="34" charset="0"/>
            </a:endParaRPr>
          </a:p>
        </p:txBody>
      </p:sp>
      <p:sp>
        <p:nvSpPr>
          <p:cNvPr id="174" name="TextBox 173">
            <a:extLst>
              <a:ext uri="{FF2B5EF4-FFF2-40B4-BE49-F238E27FC236}">
                <a16:creationId xmlns:a16="http://schemas.microsoft.com/office/drawing/2014/main" id="{0E65DFE7-D6CD-4BDB-92D5-3671DB03321E}"/>
              </a:ext>
            </a:extLst>
          </p:cNvPr>
          <p:cNvSpPr txBox="1"/>
          <p:nvPr/>
        </p:nvSpPr>
        <p:spPr>
          <a:xfrm>
            <a:off x="1610910" y="3140818"/>
            <a:ext cx="750526"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Working</a:t>
            </a:r>
          </a:p>
          <a:p>
            <a:r>
              <a:rPr lang="en-US" sz="1400" b="0" i="0" dirty="0">
                <a:latin typeface="Arial Narrow" panose="020B0606020202030204" pitchFamily="34" charset="0"/>
                <a:cs typeface="Calibri" panose="020F0502020204030204" pitchFamily="34" charset="0"/>
              </a:rPr>
              <a:t>remotely</a:t>
            </a:r>
          </a:p>
        </p:txBody>
      </p:sp>
      <p:sp>
        <p:nvSpPr>
          <p:cNvPr id="175" name="TextBox 174">
            <a:extLst>
              <a:ext uri="{FF2B5EF4-FFF2-40B4-BE49-F238E27FC236}">
                <a16:creationId xmlns:a16="http://schemas.microsoft.com/office/drawing/2014/main" id="{26E1039D-1F15-4BA5-8BDD-AD8298CBC4AF}"/>
              </a:ext>
            </a:extLst>
          </p:cNvPr>
          <p:cNvSpPr txBox="1"/>
          <p:nvPr/>
        </p:nvSpPr>
        <p:spPr>
          <a:xfrm>
            <a:off x="14574" y="2520685"/>
            <a:ext cx="1503567" cy="307777"/>
          </a:xfrm>
          <a:prstGeom prst="rect">
            <a:avLst/>
          </a:prstGeom>
          <a:solidFill>
            <a:srgbClr val="CCFF66"/>
          </a:solidFill>
        </p:spPr>
        <p:txBody>
          <a:bodyPr wrap="square">
            <a:spAutoFit/>
          </a:bodyPr>
          <a:lstStyle/>
          <a:p>
            <a:r>
              <a:rPr lang="en-US" sz="1400" b="0" i="0" dirty="0">
                <a:latin typeface="Arial Narrow" panose="020B0606020202030204" pitchFamily="34" charset="0"/>
              </a:rPr>
              <a:t>Social media </a:t>
            </a:r>
            <a:r>
              <a:rPr lang="en-US" sz="1400" dirty="0">
                <a:latin typeface="Arial Narrow" panose="020B0606020202030204" pitchFamily="34" charset="0"/>
              </a:rPr>
              <a:t>trends</a:t>
            </a:r>
          </a:p>
        </p:txBody>
      </p:sp>
      <p:sp>
        <p:nvSpPr>
          <p:cNvPr id="176" name="TextBox 175">
            <a:extLst>
              <a:ext uri="{FF2B5EF4-FFF2-40B4-BE49-F238E27FC236}">
                <a16:creationId xmlns:a16="http://schemas.microsoft.com/office/drawing/2014/main" id="{8ED4D689-CF4F-43B3-AAED-2514334ECF4F}"/>
              </a:ext>
            </a:extLst>
          </p:cNvPr>
          <p:cNvSpPr txBox="1"/>
          <p:nvPr/>
        </p:nvSpPr>
        <p:spPr>
          <a:xfrm>
            <a:off x="1547134" y="2024821"/>
            <a:ext cx="188116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R&amp;D funding &amp;</a:t>
            </a:r>
            <a:r>
              <a:rPr lang="en-US" sz="1400" dirty="0">
                <a:latin typeface="Arial Narrow" panose="020B0606020202030204" pitchFamily="34" charset="0"/>
                <a:cs typeface="Calibri" panose="020F0502020204030204" pitchFamily="34" charset="0"/>
              </a:rPr>
              <a:t> spending</a:t>
            </a:r>
            <a:endParaRPr lang="en-US" sz="1400" b="0" i="0" dirty="0">
              <a:latin typeface="Arial Narrow" panose="020B0606020202030204" pitchFamily="34" charset="0"/>
              <a:cs typeface="Calibri" panose="020F0502020204030204" pitchFamily="34" charset="0"/>
            </a:endParaRPr>
          </a:p>
        </p:txBody>
      </p:sp>
      <p:sp>
        <p:nvSpPr>
          <p:cNvPr id="177" name="TextBox 176">
            <a:extLst>
              <a:ext uri="{FF2B5EF4-FFF2-40B4-BE49-F238E27FC236}">
                <a16:creationId xmlns:a16="http://schemas.microsoft.com/office/drawing/2014/main" id="{8321BC15-0637-4339-8D8C-73909C9F9556}"/>
              </a:ext>
            </a:extLst>
          </p:cNvPr>
          <p:cNvSpPr txBox="1"/>
          <p:nvPr/>
        </p:nvSpPr>
        <p:spPr>
          <a:xfrm>
            <a:off x="3477510" y="3623035"/>
            <a:ext cx="1527496" cy="307777"/>
          </a:xfrm>
          <a:prstGeom prst="rect">
            <a:avLst/>
          </a:prstGeom>
          <a:solidFill>
            <a:srgbClr val="FEC2C2"/>
          </a:solidFill>
        </p:spPr>
        <p:txBody>
          <a:bodyPr wrap="square">
            <a:spAutoFit/>
          </a:bodyPr>
          <a:lstStyle/>
          <a:p>
            <a:r>
              <a:rPr lang="en-US" sz="1400" b="0" i="0" dirty="0">
                <a:latin typeface="Arial Narrow" panose="020B0606020202030204" pitchFamily="34" charset="0"/>
                <a:cs typeface="Calibri" panose="020F0502020204030204" pitchFamily="34" charset="0"/>
              </a:rPr>
              <a:t>Protection &amp;</a:t>
            </a:r>
            <a:r>
              <a:rPr lang="en-US" sz="1400" dirty="0">
                <a:latin typeface="Arial Narrow" panose="020B0606020202030204" pitchFamily="34" charset="0"/>
                <a:cs typeface="Calibri" panose="020F0502020204030204" pitchFamily="34" charset="0"/>
              </a:rPr>
              <a:t> security</a:t>
            </a:r>
            <a:endParaRPr lang="en-US" sz="1400" dirty="0">
              <a:latin typeface="Arial Narrow" panose="020B0606020202030204" pitchFamily="34" charset="0"/>
            </a:endParaRPr>
          </a:p>
        </p:txBody>
      </p:sp>
      <p:sp>
        <p:nvSpPr>
          <p:cNvPr id="178" name="TextBox 177">
            <a:extLst>
              <a:ext uri="{FF2B5EF4-FFF2-40B4-BE49-F238E27FC236}">
                <a16:creationId xmlns:a16="http://schemas.microsoft.com/office/drawing/2014/main" id="{988EAE69-0865-41DD-B931-A983522450AB}"/>
              </a:ext>
            </a:extLst>
          </p:cNvPr>
          <p:cNvSpPr txBox="1"/>
          <p:nvPr/>
        </p:nvSpPr>
        <p:spPr>
          <a:xfrm>
            <a:off x="2368770" y="3136502"/>
            <a:ext cx="1101584"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Copyright and</a:t>
            </a:r>
          </a:p>
          <a:p>
            <a:r>
              <a:rPr lang="en-US" sz="1400" b="0" i="0" dirty="0">
                <a:latin typeface="Arial Narrow" panose="020B0606020202030204" pitchFamily="34" charset="0"/>
                <a:cs typeface="Calibri" panose="020F0502020204030204" pitchFamily="34" charset="0"/>
              </a:rPr>
              <a:t>piracy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79" name="TextBox 178">
            <a:extLst>
              <a:ext uri="{FF2B5EF4-FFF2-40B4-BE49-F238E27FC236}">
                <a16:creationId xmlns:a16="http://schemas.microsoft.com/office/drawing/2014/main" id="{EE617127-7B7A-4230-8FD7-728DC6243138}"/>
              </a:ext>
            </a:extLst>
          </p:cNvPr>
          <p:cNvSpPr txBox="1"/>
          <p:nvPr/>
        </p:nvSpPr>
        <p:spPr>
          <a:xfrm>
            <a:off x="1663230" y="3692728"/>
            <a:ext cx="1484390"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Software licensing</a:t>
            </a:r>
            <a:endParaRPr lang="en-US" sz="1400" dirty="0">
              <a:latin typeface="Arial Narrow" panose="020B0606020202030204" pitchFamily="34" charset="0"/>
            </a:endParaRPr>
          </a:p>
        </p:txBody>
      </p:sp>
      <p:sp>
        <p:nvSpPr>
          <p:cNvPr id="180" name="TextBox 179">
            <a:extLst>
              <a:ext uri="{FF2B5EF4-FFF2-40B4-BE49-F238E27FC236}">
                <a16:creationId xmlns:a16="http://schemas.microsoft.com/office/drawing/2014/main" id="{7F9E6E2A-C31C-40EA-A72A-EFE683F8AFA2}"/>
              </a:ext>
            </a:extLst>
          </p:cNvPr>
          <p:cNvSpPr txBox="1"/>
          <p:nvPr/>
        </p:nvSpPr>
        <p:spPr>
          <a:xfrm>
            <a:off x="331302" y="2919475"/>
            <a:ext cx="1210911" cy="523220"/>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a:t>
            </a:r>
          </a:p>
          <a:p>
            <a:pPr algn="r"/>
            <a:r>
              <a:rPr lang="en-US" sz="1400" b="0" i="0" dirty="0">
                <a:latin typeface="Arial Narrow" panose="020B0606020202030204" pitchFamily="34" charset="0"/>
                <a:cs typeface="Calibri" panose="020F0502020204030204" pitchFamily="34" charset="0"/>
              </a:rPr>
              <a:t>infrastructure</a:t>
            </a:r>
          </a:p>
        </p:txBody>
      </p:sp>
      <p:sp>
        <p:nvSpPr>
          <p:cNvPr id="182" name="TextBox 181">
            <a:extLst>
              <a:ext uri="{FF2B5EF4-FFF2-40B4-BE49-F238E27FC236}">
                <a16:creationId xmlns:a16="http://schemas.microsoft.com/office/drawing/2014/main" id="{4B23FA21-C5CD-4858-B1F3-3D075F87C9DE}"/>
              </a:ext>
            </a:extLst>
          </p:cNvPr>
          <p:cNvSpPr txBox="1"/>
          <p:nvPr/>
        </p:nvSpPr>
        <p:spPr>
          <a:xfrm>
            <a:off x="2036789" y="1522490"/>
            <a:ext cx="1901729" cy="523220"/>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Government &amp; universities</a:t>
            </a:r>
          </a:p>
          <a:p>
            <a:r>
              <a:rPr lang="en-US" sz="1400" b="0" i="0" dirty="0">
                <a:latin typeface="Arial Narrow" panose="020B0606020202030204" pitchFamily="34" charset="0"/>
                <a:cs typeface="Calibri" panose="020F0502020204030204" pitchFamily="34" charset="0"/>
              </a:rPr>
              <a:t>research focus </a:t>
            </a:r>
            <a:endParaRPr lang="en-US" sz="1400" dirty="0">
              <a:latin typeface="Arial Narrow" panose="020B0606020202030204" pitchFamily="34" charset="0"/>
            </a:endParaRPr>
          </a:p>
        </p:txBody>
      </p:sp>
      <p:sp>
        <p:nvSpPr>
          <p:cNvPr id="183" name="TextBox 182">
            <a:extLst>
              <a:ext uri="{FF2B5EF4-FFF2-40B4-BE49-F238E27FC236}">
                <a16:creationId xmlns:a16="http://schemas.microsoft.com/office/drawing/2014/main" id="{28D80FC2-BB5E-49CB-BD1F-2B25E489F3B9}"/>
              </a:ext>
            </a:extLst>
          </p:cNvPr>
          <p:cNvSpPr txBox="1"/>
          <p:nvPr/>
        </p:nvSpPr>
        <p:spPr>
          <a:xfrm rot="1845670">
            <a:off x="5029856" y="1766536"/>
            <a:ext cx="989373" cy="369332"/>
          </a:xfrm>
          <a:prstGeom prst="rect">
            <a:avLst/>
          </a:prstGeom>
          <a:noFill/>
        </p:spPr>
        <p:txBody>
          <a:bodyPr wrap="none" rtlCol="0">
            <a:spAutoFit/>
          </a:bodyPr>
          <a:lstStyle/>
          <a:p>
            <a:r>
              <a:rPr lang="en-US" spc="300" dirty="0">
                <a:latin typeface="Arial Narrow" panose="020B0606020202030204" pitchFamily="34" charset="0"/>
              </a:rPr>
              <a:t>LEGAL</a:t>
            </a:r>
          </a:p>
        </p:txBody>
      </p:sp>
      <p:sp>
        <p:nvSpPr>
          <p:cNvPr id="184" name="TextBox 183">
            <a:extLst>
              <a:ext uri="{FF2B5EF4-FFF2-40B4-BE49-F238E27FC236}">
                <a16:creationId xmlns:a16="http://schemas.microsoft.com/office/drawing/2014/main" id="{D15305DD-3E5F-4718-9C5A-150EC6766E35}"/>
              </a:ext>
            </a:extLst>
          </p:cNvPr>
          <p:cNvSpPr txBox="1"/>
          <p:nvPr/>
        </p:nvSpPr>
        <p:spPr>
          <a:xfrm rot="19087908">
            <a:off x="6008142" y="2880430"/>
            <a:ext cx="1842749" cy="369332"/>
          </a:xfrm>
          <a:prstGeom prst="rect">
            <a:avLst/>
          </a:prstGeom>
          <a:noFill/>
        </p:spPr>
        <p:txBody>
          <a:bodyPr wrap="none" rtlCol="0">
            <a:spAutoFit/>
          </a:bodyPr>
          <a:lstStyle/>
          <a:p>
            <a:r>
              <a:rPr lang="en-US" dirty="0">
                <a:latin typeface="Arial Narrow" panose="020B0606020202030204" pitchFamily="34" charset="0"/>
              </a:rPr>
              <a:t>ENVIRONMENTAL</a:t>
            </a:r>
          </a:p>
        </p:txBody>
      </p:sp>
      <p:sp>
        <p:nvSpPr>
          <p:cNvPr id="188" name="TextBox 187">
            <a:extLst>
              <a:ext uri="{FF2B5EF4-FFF2-40B4-BE49-F238E27FC236}">
                <a16:creationId xmlns:a16="http://schemas.microsoft.com/office/drawing/2014/main" id="{F0C4943E-18FC-43DE-ADC5-D5374CA82DC7}"/>
              </a:ext>
            </a:extLst>
          </p:cNvPr>
          <p:cNvSpPr txBox="1"/>
          <p:nvPr/>
        </p:nvSpPr>
        <p:spPr>
          <a:xfrm>
            <a:off x="2125657" y="890453"/>
            <a:ext cx="91242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Advertising</a:t>
            </a:r>
          </a:p>
          <a:p>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89" name="TextBox 188">
            <a:extLst>
              <a:ext uri="{FF2B5EF4-FFF2-40B4-BE49-F238E27FC236}">
                <a16:creationId xmlns:a16="http://schemas.microsoft.com/office/drawing/2014/main" id="{F935B2E3-3A34-4102-AB74-E50CB98182C6}"/>
              </a:ext>
            </a:extLst>
          </p:cNvPr>
          <p:cNvSpPr txBox="1"/>
          <p:nvPr/>
        </p:nvSpPr>
        <p:spPr>
          <a:xfrm>
            <a:off x="3969426" y="1487799"/>
            <a:ext cx="1124219"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Discrimination</a:t>
            </a:r>
          </a:p>
          <a:p>
            <a:pPr algn="ct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94" name="TextBox 193">
            <a:extLst>
              <a:ext uri="{FF2B5EF4-FFF2-40B4-BE49-F238E27FC236}">
                <a16:creationId xmlns:a16="http://schemas.microsoft.com/office/drawing/2014/main" id="{53E3B419-226C-4174-B1D1-8C62D03A54BB}"/>
              </a:ext>
            </a:extLst>
          </p:cNvPr>
          <p:cNvSpPr txBox="1"/>
          <p:nvPr/>
        </p:nvSpPr>
        <p:spPr>
          <a:xfrm>
            <a:off x="468719" y="331511"/>
            <a:ext cx="1517454" cy="307777"/>
          </a:xfrm>
          <a:prstGeom prst="rect">
            <a:avLst/>
          </a:prstGeom>
          <a:noFill/>
        </p:spPr>
        <p:txBody>
          <a:bodyPr wrap="square">
            <a:spAutoFit/>
          </a:bodyPr>
          <a:lstStyle/>
          <a:p>
            <a:r>
              <a:rPr lang="en-US" sz="1400" b="0" i="0" dirty="0">
                <a:latin typeface="Arial Narrow" panose="020B0606020202030204" pitchFamily="34" charset="0"/>
              </a:rPr>
              <a:t>Product safety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5" name="TextBox 194">
            <a:extLst>
              <a:ext uri="{FF2B5EF4-FFF2-40B4-BE49-F238E27FC236}">
                <a16:creationId xmlns:a16="http://schemas.microsoft.com/office/drawing/2014/main" id="{554BB5F4-6369-4E23-936A-4CF3365756F1}"/>
              </a:ext>
            </a:extLst>
          </p:cNvPr>
          <p:cNvSpPr txBox="1"/>
          <p:nvPr/>
        </p:nvSpPr>
        <p:spPr>
          <a:xfrm>
            <a:off x="577172" y="727137"/>
            <a:ext cx="1575067" cy="307777"/>
          </a:xfrm>
          <a:prstGeom prst="rect">
            <a:avLst/>
          </a:prstGeom>
          <a:noFill/>
        </p:spPr>
        <p:txBody>
          <a:bodyPr wrap="square">
            <a:spAutoFit/>
          </a:bodyPr>
          <a:lstStyle/>
          <a:p>
            <a:r>
              <a:rPr lang="en-US" sz="1400" b="0" i="0" dirty="0">
                <a:latin typeface="Arial Narrow" panose="020B0606020202030204" pitchFamily="34" charset="0"/>
              </a:rPr>
              <a:t>Product labeling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6" name="TextBox 195">
            <a:extLst>
              <a:ext uri="{FF2B5EF4-FFF2-40B4-BE49-F238E27FC236}">
                <a16:creationId xmlns:a16="http://schemas.microsoft.com/office/drawing/2014/main" id="{AC2914E6-CAF6-47D0-8E81-4B9EC3959862}"/>
              </a:ext>
            </a:extLst>
          </p:cNvPr>
          <p:cNvSpPr txBox="1"/>
          <p:nvPr/>
        </p:nvSpPr>
        <p:spPr>
          <a:xfrm>
            <a:off x="3003567" y="974053"/>
            <a:ext cx="1025637" cy="523220"/>
          </a:xfrm>
          <a:prstGeom prst="rect">
            <a:avLst/>
          </a:prstGeom>
          <a:noFill/>
        </p:spPr>
        <p:txBody>
          <a:bodyPr wrap="square">
            <a:spAutoFit/>
          </a:bodyPr>
          <a:lstStyle/>
          <a:p>
            <a:r>
              <a:rPr lang="en-US" sz="1400" b="0" i="0" dirty="0">
                <a:latin typeface="Arial Narrow" panose="020B0606020202030204" pitchFamily="34" charset="0"/>
              </a:rPr>
              <a:t>Antitrust and bribery </a:t>
            </a:r>
            <a:r>
              <a:rPr lang="en-US" sz="1400" b="0" i="0" u="sng" dirty="0">
                <a:highlight>
                  <a:srgbClr val="E6E6E6"/>
                </a:highlight>
                <a:latin typeface="Arial Narrow" panose="020B0606020202030204" pitchFamily="34" charset="0"/>
              </a:rPr>
              <a:t>laws</a:t>
            </a:r>
          </a:p>
        </p:txBody>
      </p:sp>
      <p:sp>
        <p:nvSpPr>
          <p:cNvPr id="200" name="TextBox 199">
            <a:extLst>
              <a:ext uri="{FF2B5EF4-FFF2-40B4-BE49-F238E27FC236}">
                <a16:creationId xmlns:a16="http://schemas.microsoft.com/office/drawing/2014/main" id="{EA0DFC50-0CEA-4CF3-8A56-CB2CEBA4B32D}"/>
              </a:ext>
            </a:extLst>
          </p:cNvPr>
          <p:cNvSpPr txBox="1"/>
          <p:nvPr/>
        </p:nvSpPr>
        <p:spPr>
          <a:xfrm>
            <a:off x="3283326" y="8109"/>
            <a:ext cx="1010202" cy="738664"/>
          </a:xfrm>
          <a:prstGeom prst="rect">
            <a:avLst/>
          </a:prstGeom>
          <a:noFill/>
        </p:spPr>
        <p:txBody>
          <a:bodyPr wrap="square">
            <a:spAutoFit/>
          </a:bodyPr>
          <a:lstStyle/>
          <a:p>
            <a:r>
              <a:rPr lang="en-US" sz="1400" dirty="0">
                <a:latin typeface="Arial Narrow" panose="020B0606020202030204" pitchFamily="34" charset="0"/>
              </a:rPr>
              <a:t>Local</a:t>
            </a:r>
          </a:p>
          <a:p>
            <a:r>
              <a:rPr lang="en-US" sz="1400" dirty="0">
                <a:latin typeface="Arial Narrow" panose="020B0606020202030204" pitchFamily="34" charset="0"/>
              </a:rPr>
              <a:t>government</a:t>
            </a:r>
          </a:p>
          <a:p>
            <a:r>
              <a:rPr lang="en-US" sz="1400" u="sng" dirty="0">
                <a:highlight>
                  <a:srgbClr val="E6E6E6"/>
                </a:highlight>
                <a:latin typeface="Arial Narrow" panose="020B0606020202030204" pitchFamily="34" charset="0"/>
              </a:rPr>
              <a:t>bylaws</a:t>
            </a:r>
          </a:p>
        </p:txBody>
      </p:sp>
      <p:sp>
        <p:nvSpPr>
          <p:cNvPr id="202" name="TextBox 201">
            <a:extLst>
              <a:ext uri="{FF2B5EF4-FFF2-40B4-BE49-F238E27FC236}">
                <a16:creationId xmlns:a16="http://schemas.microsoft.com/office/drawing/2014/main" id="{ECAFD826-1228-44CB-905A-E22261E7068C}"/>
              </a:ext>
            </a:extLst>
          </p:cNvPr>
          <p:cNvSpPr txBox="1"/>
          <p:nvPr/>
        </p:nvSpPr>
        <p:spPr>
          <a:xfrm>
            <a:off x="4474916" y="427319"/>
            <a:ext cx="1010202" cy="738664"/>
          </a:xfrm>
          <a:prstGeom prst="rect">
            <a:avLst/>
          </a:prstGeom>
          <a:solidFill>
            <a:srgbClr val="CCFF66"/>
          </a:solidFill>
        </p:spPr>
        <p:txBody>
          <a:bodyPr wrap="square">
            <a:spAutoFit/>
          </a:bodyPr>
          <a:lstStyle/>
          <a:p>
            <a:r>
              <a:rPr lang="en-US" sz="1400" b="0" i="0" dirty="0">
                <a:latin typeface="Arial Narrow" panose="020B0606020202030204" pitchFamily="34" charset="0"/>
              </a:rPr>
              <a:t>International</a:t>
            </a:r>
          </a:p>
          <a:p>
            <a:r>
              <a:rPr lang="en-US" sz="1400" b="0" i="0" dirty="0">
                <a:latin typeface="Arial Narrow" panose="020B0606020202030204" pitchFamily="34" charset="0"/>
              </a:rPr>
              <a:t>and national</a:t>
            </a:r>
          </a:p>
          <a:p>
            <a:r>
              <a:rPr lang="en-US" sz="1400" b="0" i="0" dirty="0">
                <a:highlight>
                  <a:srgbClr val="E6E6E6"/>
                </a:highlight>
                <a:latin typeface="Arial Narrow" panose="020B0606020202030204" pitchFamily="34" charset="0"/>
              </a:rPr>
              <a:t>standards</a:t>
            </a:r>
          </a:p>
        </p:txBody>
      </p:sp>
      <p:sp>
        <p:nvSpPr>
          <p:cNvPr id="203" name="TextBox 202">
            <a:extLst>
              <a:ext uri="{FF2B5EF4-FFF2-40B4-BE49-F238E27FC236}">
                <a16:creationId xmlns:a16="http://schemas.microsoft.com/office/drawing/2014/main" id="{2DA7DC92-E2E1-42BE-87CE-CB3A76F5E920}"/>
              </a:ext>
            </a:extLst>
          </p:cNvPr>
          <p:cNvSpPr txBox="1"/>
          <p:nvPr/>
        </p:nvSpPr>
        <p:spPr>
          <a:xfrm>
            <a:off x="6716830" y="994445"/>
            <a:ext cx="764953" cy="738664"/>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a:t>
            </a:r>
          </a:p>
          <a:p>
            <a:r>
              <a:rPr lang="en-US" sz="1400" b="0" i="0" dirty="0">
                <a:latin typeface="Arial Narrow" panose="020B0606020202030204" pitchFamily="34" charset="0"/>
                <a:cs typeface="Calibri" panose="020F0502020204030204" pitchFamily="34" charset="0"/>
              </a:rPr>
              <a:t>towards</a:t>
            </a:r>
          </a:p>
          <a:p>
            <a:r>
              <a:rPr lang="en-US" sz="1400" b="0" i="0" dirty="0">
                <a:latin typeface="Arial Narrow" panose="020B0606020202030204" pitchFamily="34" charset="0"/>
                <a:cs typeface="Calibri" panose="020F0502020204030204" pitchFamily="34" charset="0"/>
              </a:rPr>
              <a:t>recycling</a:t>
            </a:r>
          </a:p>
        </p:txBody>
      </p:sp>
      <p:sp>
        <p:nvSpPr>
          <p:cNvPr id="204" name="TextBox 203">
            <a:extLst>
              <a:ext uri="{FF2B5EF4-FFF2-40B4-BE49-F238E27FC236}">
                <a16:creationId xmlns:a16="http://schemas.microsoft.com/office/drawing/2014/main" id="{ABC6F087-268E-42D9-8F36-1C97E43C4127}"/>
              </a:ext>
            </a:extLst>
          </p:cNvPr>
          <p:cNvSpPr txBox="1"/>
          <p:nvPr/>
        </p:nvSpPr>
        <p:spPr>
          <a:xfrm>
            <a:off x="6113019" y="1793861"/>
            <a:ext cx="10118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Environment</a:t>
            </a:r>
          </a:p>
          <a:p>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205" name="TextBox 204">
            <a:extLst>
              <a:ext uri="{FF2B5EF4-FFF2-40B4-BE49-F238E27FC236}">
                <a16:creationId xmlns:a16="http://schemas.microsoft.com/office/drawing/2014/main" id="{021D0A44-E385-4A42-8AD0-8B3351EEEDCF}"/>
              </a:ext>
            </a:extLst>
          </p:cNvPr>
          <p:cNvSpPr txBox="1"/>
          <p:nvPr/>
        </p:nvSpPr>
        <p:spPr>
          <a:xfrm>
            <a:off x="6921388" y="351625"/>
            <a:ext cx="1168910"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 toward</a:t>
            </a:r>
          </a:p>
          <a:p>
            <a:r>
              <a:rPr lang="en-US" sz="1400" b="0" i="0" dirty="0">
                <a:latin typeface="Arial Narrow" panose="020B0606020202030204" pitchFamily="34" charset="0"/>
                <a:cs typeface="Calibri" panose="020F0502020204030204" pitchFamily="34" charset="0"/>
              </a:rPr>
              <a:t>waste disposal</a:t>
            </a:r>
          </a:p>
        </p:txBody>
      </p:sp>
      <p:sp>
        <p:nvSpPr>
          <p:cNvPr id="206" name="TextBox 205">
            <a:extLst>
              <a:ext uri="{FF2B5EF4-FFF2-40B4-BE49-F238E27FC236}">
                <a16:creationId xmlns:a16="http://schemas.microsoft.com/office/drawing/2014/main" id="{CD70D5C9-3D0F-4EA0-A727-4EEC6AB76FA1}"/>
              </a:ext>
            </a:extLst>
          </p:cNvPr>
          <p:cNvSpPr txBox="1"/>
          <p:nvPr/>
        </p:nvSpPr>
        <p:spPr>
          <a:xfrm>
            <a:off x="8379735" y="832729"/>
            <a:ext cx="1480345"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sustainable energy</a:t>
            </a:r>
          </a:p>
        </p:txBody>
      </p:sp>
      <p:sp>
        <p:nvSpPr>
          <p:cNvPr id="207" name="TextBox 206">
            <a:extLst>
              <a:ext uri="{FF2B5EF4-FFF2-40B4-BE49-F238E27FC236}">
                <a16:creationId xmlns:a16="http://schemas.microsoft.com/office/drawing/2014/main" id="{BD9B2011-380B-4E58-9364-04F3E28C0FC7}"/>
              </a:ext>
            </a:extLst>
          </p:cNvPr>
          <p:cNvSpPr txBox="1"/>
          <p:nvPr/>
        </p:nvSpPr>
        <p:spPr>
          <a:xfrm>
            <a:off x="9121284" y="69901"/>
            <a:ext cx="789913"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NGO</a:t>
            </a:r>
          </a:p>
          <a:p>
            <a:r>
              <a:rPr lang="en-US" sz="1400" dirty="0">
                <a:latin typeface="Arial Narrow" panose="020B0606020202030204" pitchFamily="34" charset="0"/>
                <a:cs typeface="Calibri" panose="020F0502020204030204" pitchFamily="34" charset="0"/>
              </a:rPr>
              <a:t>needs</a:t>
            </a:r>
            <a:endParaRPr lang="en-US" sz="1400" b="0" i="0" dirty="0">
              <a:latin typeface="Arial Narrow" panose="020B0606020202030204" pitchFamily="34" charset="0"/>
              <a:cs typeface="Calibri" panose="020F0502020204030204" pitchFamily="34" charset="0"/>
            </a:endParaRPr>
          </a:p>
        </p:txBody>
      </p:sp>
      <p:sp>
        <p:nvSpPr>
          <p:cNvPr id="208" name="TextBox 207">
            <a:extLst>
              <a:ext uri="{FF2B5EF4-FFF2-40B4-BE49-F238E27FC236}">
                <a16:creationId xmlns:a16="http://schemas.microsoft.com/office/drawing/2014/main" id="{F341CCDD-C8B2-4CB0-9358-02A51F343908}"/>
              </a:ext>
            </a:extLst>
          </p:cNvPr>
          <p:cNvSpPr txBox="1"/>
          <p:nvPr/>
        </p:nvSpPr>
        <p:spPr>
          <a:xfrm>
            <a:off x="7620789" y="1871190"/>
            <a:ext cx="83227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Natural</a:t>
            </a:r>
          </a:p>
          <a:p>
            <a:r>
              <a:rPr lang="en-US" sz="1400" b="0" i="0" dirty="0">
                <a:latin typeface="Arial Narrow" panose="020B0606020202030204" pitchFamily="34" charset="0"/>
                <a:cs typeface="Calibri" panose="020F0502020204030204" pitchFamily="34" charset="0"/>
              </a:rPr>
              <a:t>resources</a:t>
            </a:r>
          </a:p>
        </p:txBody>
      </p:sp>
      <p:sp>
        <p:nvSpPr>
          <p:cNvPr id="209" name="TextBox 208">
            <a:extLst>
              <a:ext uri="{FF2B5EF4-FFF2-40B4-BE49-F238E27FC236}">
                <a16:creationId xmlns:a16="http://schemas.microsoft.com/office/drawing/2014/main" id="{2D46DC1F-9679-4595-BDC4-8542570BD5DA}"/>
              </a:ext>
            </a:extLst>
          </p:cNvPr>
          <p:cNvSpPr txBox="1"/>
          <p:nvPr/>
        </p:nvSpPr>
        <p:spPr>
          <a:xfrm>
            <a:off x="8413853" y="1369939"/>
            <a:ext cx="13628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green products</a:t>
            </a:r>
          </a:p>
        </p:txBody>
      </p:sp>
      <p:sp>
        <p:nvSpPr>
          <p:cNvPr id="80" name="TextBox 79">
            <a:extLst>
              <a:ext uri="{FF2B5EF4-FFF2-40B4-BE49-F238E27FC236}">
                <a16:creationId xmlns:a16="http://schemas.microsoft.com/office/drawing/2014/main" id="{FFC400B5-C656-4CE7-9242-B1B13CA78261}"/>
              </a:ext>
            </a:extLst>
          </p:cNvPr>
          <p:cNvSpPr txBox="1"/>
          <p:nvPr/>
        </p:nvSpPr>
        <p:spPr>
          <a:xfrm>
            <a:off x="8707523" y="3857140"/>
            <a:ext cx="1461026" cy="307777"/>
          </a:xfrm>
          <a:prstGeom prst="rect">
            <a:avLst/>
          </a:prstGeom>
          <a:noFill/>
        </p:spPr>
        <p:txBody>
          <a:bodyPr wrap="square">
            <a:spAutoFit/>
          </a:bodyPr>
          <a:lstStyle/>
          <a:p>
            <a:r>
              <a:rPr lang="en-US" sz="1400" b="0" i="0" dirty="0">
                <a:latin typeface="Arial Narrow" panose="020B0606020202030204" pitchFamily="34" charset="0"/>
              </a:rPr>
              <a:t>Age distribution</a:t>
            </a:r>
          </a:p>
        </p:txBody>
      </p:sp>
      <p:sp>
        <p:nvSpPr>
          <p:cNvPr id="82" name="TextBox 81">
            <a:extLst>
              <a:ext uri="{FF2B5EF4-FFF2-40B4-BE49-F238E27FC236}">
                <a16:creationId xmlns:a16="http://schemas.microsoft.com/office/drawing/2014/main" id="{4ECA81D4-B348-4757-ADB3-6066C838C9C8}"/>
              </a:ext>
            </a:extLst>
          </p:cNvPr>
          <p:cNvSpPr txBox="1"/>
          <p:nvPr/>
        </p:nvSpPr>
        <p:spPr>
          <a:xfrm>
            <a:off x="7881293" y="-10686"/>
            <a:ext cx="136104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Climate change</a:t>
            </a:r>
          </a:p>
        </p:txBody>
      </p:sp>
      <p:sp>
        <p:nvSpPr>
          <p:cNvPr id="83" name="TextBox 82">
            <a:extLst>
              <a:ext uri="{FF2B5EF4-FFF2-40B4-BE49-F238E27FC236}">
                <a16:creationId xmlns:a16="http://schemas.microsoft.com/office/drawing/2014/main" id="{900DC51B-48D1-472B-BC5C-9C3F84B05719}"/>
              </a:ext>
            </a:extLst>
          </p:cNvPr>
          <p:cNvSpPr txBox="1"/>
          <p:nvPr/>
        </p:nvSpPr>
        <p:spPr>
          <a:xfrm>
            <a:off x="4859626" y="6654"/>
            <a:ext cx="625492" cy="307777"/>
          </a:xfrm>
          <a:prstGeom prst="rect">
            <a:avLst/>
          </a:prstGeom>
          <a:noFill/>
        </p:spPr>
        <p:txBody>
          <a:bodyPr wrap="none" rtlCol="0" anchor="ctr">
            <a:spAutoFit/>
          </a:bodyPr>
          <a:lstStyle/>
          <a:p>
            <a:pPr algn="r"/>
            <a:r>
              <a:rPr lang="en-US" sz="1400" dirty="0">
                <a:latin typeface="Arial Narrow" panose="020B0606020202030204" pitchFamily="34" charset="0"/>
                <a:cs typeface="Calibri" panose="020F0502020204030204" pitchFamily="34" charset="0"/>
              </a:rPr>
              <a:t>Ethical</a:t>
            </a:r>
            <a:endParaRPr lang="en-US" sz="1400" b="0" i="0" dirty="0">
              <a:latin typeface="Arial Narrow" panose="020B0606020202030204" pitchFamily="34" charset="0"/>
              <a:cs typeface="Calibri" panose="020F0502020204030204" pitchFamily="34" charset="0"/>
            </a:endParaRPr>
          </a:p>
        </p:txBody>
      </p:sp>
      <p:sp>
        <p:nvSpPr>
          <p:cNvPr id="85" name="TextBox 84">
            <a:extLst>
              <a:ext uri="{FF2B5EF4-FFF2-40B4-BE49-F238E27FC236}">
                <a16:creationId xmlns:a16="http://schemas.microsoft.com/office/drawing/2014/main" id="{1D0B6F6F-653A-4308-ABA5-8686A7A4491D}"/>
              </a:ext>
            </a:extLst>
          </p:cNvPr>
          <p:cNvSpPr txBox="1"/>
          <p:nvPr/>
        </p:nvSpPr>
        <p:spPr>
          <a:xfrm>
            <a:off x="5733878" y="6654"/>
            <a:ext cx="1093569"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Cross-cultural</a:t>
            </a:r>
            <a:endParaRPr lang="en-US" sz="1400" b="0" i="0" dirty="0">
              <a:latin typeface="Arial Narrow" panose="020B0606020202030204" pitchFamily="34" charset="0"/>
              <a:cs typeface="Calibri" panose="020F0502020204030204" pitchFamily="34" charset="0"/>
            </a:endParaRPr>
          </a:p>
        </p:txBody>
      </p:sp>
      <p:sp>
        <p:nvSpPr>
          <p:cNvPr id="86" name="TextBox 85">
            <a:extLst>
              <a:ext uri="{FF2B5EF4-FFF2-40B4-BE49-F238E27FC236}">
                <a16:creationId xmlns:a16="http://schemas.microsoft.com/office/drawing/2014/main" id="{A490C3F9-BD1B-47C0-8A55-D91ACA18BEAB}"/>
              </a:ext>
            </a:extLst>
          </p:cNvPr>
          <p:cNvSpPr txBox="1"/>
          <p:nvPr/>
        </p:nvSpPr>
        <p:spPr>
          <a:xfrm>
            <a:off x="4375224" y="4236066"/>
            <a:ext cx="1972970"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 information</a:t>
            </a:r>
          </a:p>
        </p:txBody>
      </p:sp>
      <p:sp>
        <p:nvSpPr>
          <p:cNvPr id="88" name="TextBox 87">
            <a:extLst>
              <a:ext uri="{FF2B5EF4-FFF2-40B4-BE49-F238E27FC236}">
                <a16:creationId xmlns:a16="http://schemas.microsoft.com/office/drawing/2014/main" id="{5534159A-78FE-4D64-AA9A-8D0B7C44B3A8}"/>
              </a:ext>
            </a:extLst>
          </p:cNvPr>
          <p:cNvSpPr txBox="1"/>
          <p:nvPr/>
        </p:nvSpPr>
        <p:spPr>
          <a:xfrm>
            <a:off x="5733878" y="322177"/>
            <a:ext cx="995785"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International</a:t>
            </a:r>
            <a:endParaRPr lang="en-US" sz="1400" b="0" i="0" dirty="0">
              <a:latin typeface="Arial Narrow" panose="020B0606020202030204" pitchFamily="34" charset="0"/>
              <a:cs typeface="Calibri" panose="020F0502020204030204" pitchFamily="34" charset="0"/>
            </a:endParaRPr>
          </a:p>
        </p:txBody>
      </p:sp>
      <p:sp>
        <p:nvSpPr>
          <p:cNvPr id="89" name="TextBox 88">
            <a:extLst>
              <a:ext uri="{FF2B5EF4-FFF2-40B4-BE49-F238E27FC236}">
                <a16:creationId xmlns:a16="http://schemas.microsoft.com/office/drawing/2014/main" id="{73DDC1BB-F555-45AC-A4E4-94E6C264199E}"/>
              </a:ext>
            </a:extLst>
          </p:cNvPr>
          <p:cNvSpPr txBox="1"/>
          <p:nvPr/>
        </p:nvSpPr>
        <p:spPr>
          <a:xfrm>
            <a:off x="5770746" y="1071855"/>
            <a:ext cx="970137"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Competition</a:t>
            </a:r>
            <a:endParaRPr lang="en-US" sz="1400" b="0" i="0" dirty="0">
              <a:latin typeface="Arial Narrow" panose="020B0606020202030204" pitchFamily="34" charset="0"/>
              <a:cs typeface="Calibri" panose="020F0502020204030204" pitchFamily="34" charset="0"/>
            </a:endParaRPr>
          </a:p>
        </p:txBody>
      </p:sp>
      <p:sp>
        <p:nvSpPr>
          <p:cNvPr id="123" name="TextBox 122">
            <a:extLst>
              <a:ext uri="{FF2B5EF4-FFF2-40B4-BE49-F238E27FC236}">
                <a16:creationId xmlns:a16="http://schemas.microsoft.com/office/drawing/2014/main" id="{A37BC7FB-52A5-4DBA-949E-9D07687FD06A}"/>
              </a:ext>
            </a:extLst>
          </p:cNvPr>
          <p:cNvSpPr txBox="1"/>
          <p:nvPr/>
        </p:nvSpPr>
        <p:spPr>
          <a:xfrm>
            <a:off x="7541753" y="3075476"/>
            <a:ext cx="6912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Cultural</a:t>
            </a:r>
          </a:p>
          <a:p>
            <a:r>
              <a:rPr lang="en-US" sz="1400" dirty="0">
                <a:latin typeface="Arial Narrow" panose="020B0606020202030204" pitchFamily="34" charset="0"/>
                <a:cs typeface="Calibri" panose="020F0502020204030204" pitchFamily="34" charset="0"/>
              </a:rPr>
              <a:t>barriers</a:t>
            </a:r>
            <a:endParaRPr lang="en-US" sz="1400" b="0" i="0" dirty="0">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0D600537-0790-41B7-B28F-07911FDB9D92}"/>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2</a:t>
            </a:r>
          </a:p>
        </p:txBody>
      </p:sp>
      <p:grpSp>
        <p:nvGrpSpPr>
          <p:cNvPr id="3" name="Group 2">
            <a:extLst>
              <a:ext uri="{FF2B5EF4-FFF2-40B4-BE49-F238E27FC236}">
                <a16:creationId xmlns:a16="http://schemas.microsoft.com/office/drawing/2014/main" id="{774C486D-694F-464C-8EDD-C1D0B082F687}"/>
              </a:ext>
            </a:extLst>
          </p:cNvPr>
          <p:cNvGrpSpPr/>
          <p:nvPr/>
        </p:nvGrpSpPr>
        <p:grpSpPr>
          <a:xfrm>
            <a:off x="10295622" y="593099"/>
            <a:ext cx="1554480" cy="713614"/>
            <a:chOff x="10584736" y="384272"/>
            <a:chExt cx="1554480" cy="713614"/>
          </a:xfrm>
        </p:grpSpPr>
        <p:sp>
          <p:nvSpPr>
            <p:cNvPr id="90" name="TextBox 89">
              <a:extLst>
                <a:ext uri="{FF2B5EF4-FFF2-40B4-BE49-F238E27FC236}">
                  <a16:creationId xmlns:a16="http://schemas.microsoft.com/office/drawing/2014/main" id="{0D593923-B895-4948-9A63-E8194CEA4483}"/>
                </a:ext>
              </a:extLst>
            </p:cNvPr>
            <p:cNvSpPr txBox="1"/>
            <p:nvPr/>
          </p:nvSpPr>
          <p:spPr>
            <a:xfrm>
              <a:off x="10584736" y="384272"/>
              <a:ext cx="1554480" cy="307777"/>
            </a:xfrm>
            <a:prstGeom prst="rect">
              <a:avLst/>
            </a:prstGeom>
            <a:solidFill>
              <a:srgbClr val="CCFF66"/>
            </a:solidFill>
            <a:ln>
              <a:solidFill>
                <a:schemeClr val="tx1">
                  <a:lumMod val="65000"/>
                  <a:lumOff val="35000"/>
                </a:schemeClr>
              </a:solidFill>
            </a:ln>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Potential Opportunity</a:t>
              </a:r>
            </a:p>
          </p:txBody>
        </p:sp>
        <p:sp>
          <p:nvSpPr>
            <p:cNvPr id="91" name="TextBox 90">
              <a:extLst>
                <a:ext uri="{FF2B5EF4-FFF2-40B4-BE49-F238E27FC236}">
                  <a16:creationId xmlns:a16="http://schemas.microsoft.com/office/drawing/2014/main" id="{D1789942-93AB-4802-AC7E-9517750E5130}"/>
                </a:ext>
              </a:extLst>
            </p:cNvPr>
            <p:cNvSpPr txBox="1"/>
            <p:nvPr/>
          </p:nvSpPr>
          <p:spPr>
            <a:xfrm>
              <a:off x="10584736" y="790109"/>
              <a:ext cx="1554480" cy="307777"/>
            </a:xfrm>
            <a:prstGeom prst="rect">
              <a:avLst/>
            </a:prstGeom>
            <a:solidFill>
              <a:srgbClr val="FEC2C2"/>
            </a:solidFill>
            <a:ln>
              <a:solidFill>
                <a:schemeClr val="tx1">
                  <a:lumMod val="65000"/>
                  <a:lumOff val="35000"/>
                </a:schemeClr>
              </a:solidFill>
            </a:ln>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Potential Threat</a:t>
              </a:r>
            </a:p>
          </p:txBody>
        </p:sp>
      </p:grpSp>
    </p:spTree>
    <p:extLst>
      <p:ext uri="{BB962C8B-B14F-4D97-AF65-F5344CB8AC3E}">
        <p14:creationId xmlns:p14="http://schemas.microsoft.com/office/powerpoint/2010/main" val="336713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60FC73-D06B-4187-850E-2A18D5CE62E8}"/>
              </a:ext>
            </a:extLst>
          </p:cNvPr>
          <p:cNvSpPr/>
          <p:nvPr/>
        </p:nvSpPr>
        <p:spPr>
          <a:xfrm>
            <a:off x="9851556" y="6654"/>
            <a:ext cx="2340445" cy="18865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047DB81E-7C1B-4F21-A645-2030228B6BE9}"/>
              </a:ext>
            </a:extLst>
          </p:cNvPr>
          <p:cNvSpPr txBox="1"/>
          <p:nvPr/>
        </p:nvSpPr>
        <p:spPr>
          <a:xfrm rot="651599">
            <a:off x="5101988" y="5471079"/>
            <a:ext cx="1500732" cy="369332"/>
          </a:xfrm>
          <a:prstGeom prst="rect">
            <a:avLst/>
          </a:prstGeom>
          <a:noFill/>
        </p:spPr>
        <p:txBody>
          <a:bodyPr wrap="none" rtlCol="0">
            <a:spAutoFit/>
          </a:bodyPr>
          <a:lstStyle/>
          <a:p>
            <a:r>
              <a:rPr lang="en-US" spc="300" dirty="0">
                <a:latin typeface="Arial Narrow" panose="020B0606020202030204" pitchFamily="34" charset="0"/>
              </a:rPr>
              <a:t>POLITICAL</a:t>
            </a:r>
          </a:p>
        </p:txBody>
      </p:sp>
      <p:sp>
        <p:nvSpPr>
          <p:cNvPr id="60" name="TextBox 59">
            <a:extLst>
              <a:ext uri="{FF2B5EF4-FFF2-40B4-BE49-F238E27FC236}">
                <a16:creationId xmlns:a16="http://schemas.microsoft.com/office/drawing/2014/main" id="{FBDE76F4-E81F-4DFF-9C48-14347567E975}"/>
              </a:ext>
            </a:extLst>
          </p:cNvPr>
          <p:cNvSpPr txBox="1"/>
          <p:nvPr/>
        </p:nvSpPr>
        <p:spPr>
          <a:xfrm>
            <a:off x="2987654" y="5591769"/>
            <a:ext cx="1225645" cy="307777"/>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Political stability</a:t>
            </a:r>
          </a:p>
        </p:txBody>
      </p:sp>
      <p:sp>
        <p:nvSpPr>
          <p:cNvPr id="61" name="TextBox 60">
            <a:extLst>
              <a:ext uri="{FF2B5EF4-FFF2-40B4-BE49-F238E27FC236}">
                <a16:creationId xmlns:a16="http://schemas.microsoft.com/office/drawing/2014/main" id="{6B3FDE63-95C7-46CA-929E-14724E343039}"/>
              </a:ext>
            </a:extLst>
          </p:cNvPr>
          <p:cNvSpPr txBox="1"/>
          <p:nvPr/>
        </p:nvSpPr>
        <p:spPr>
          <a:xfrm>
            <a:off x="4075337" y="5936988"/>
            <a:ext cx="138043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Corruption </a:t>
            </a:r>
            <a:r>
              <a:rPr lang="en-US" sz="1400" dirty="0">
                <a:latin typeface="Arial Narrow" panose="020B0606020202030204" pitchFamily="34" charset="0"/>
                <a:cs typeface="Calibri" panose="020F0502020204030204" pitchFamily="34" charset="0"/>
              </a:rPr>
              <a:t>level</a:t>
            </a:r>
            <a:endParaRPr lang="en-US" sz="1400" b="0" i="0" dirty="0">
              <a:latin typeface="Arial Narrow" panose="020B0606020202030204" pitchFamily="34" charset="0"/>
              <a:cs typeface="Calibri" panose="020F0502020204030204" pitchFamily="34" charset="0"/>
            </a:endParaRPr>
          </a:p>
        </p:txBody>
      </p:sp>
      <p:sp>
        <p:nvSpPr>
          <p:cNvPr id="63" name="TextBox 62">
            <a:extLst>
              <a:ext uri="{FF2B5EF4-FFF2-40B4-BE49-F238E27FC236}">
                <a16:creationId xmlns:a16="http://schemas.microsoft.com/office/drawing/2014/main" id="{1FFF1BF4-0B48-421C-AA23-BA26A563F1D4}"/>
              </a:ext>
            </a:extLst>
          </p:cNvPr>
          <p:cNvSpPr txBox="1"/>
          <p:nvPr/>
        </p:nvSpPr>
        <p:spPr>
          <a:xfrm>
            <a:off x="1960366" y="6415528"/>
            <a:ext cx="128250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Threats </a:t>
            </a:r>
            <a:r>
              <a:rPr lang="en-US" sz="1400" dirty="0">
                <a:latin typeface="Arial Narrow" panose="020B0606020202030204" pitchFamily="34" charset="0"/>
                <a:cs typeface="Calibri" panose="020F0502020204030204" pitchFamily="34" charset="0"/>
              </a:rPr>
              <a:t>of wars</a:t>
            </a:r>
            <a:endParaRPr lang="en-US" sz="1400" b="0" i="0" dirty="0">
              <a:latin typeface="Arial Narrow" panose="020B0606020202030204" pitchFamily="34" charset="0"/>
              <a:cs typeface="Calibri" panose="020F0502020204030204" pitchFamily="34" charset="0"/>
            </a:endParaRPr>
          </a:p>
        </p:txBody>
      </p:sp>
      <p:sp>
        <p:nvSpPr>
          <p:cNvPr id="65" name="TextBox 64">
            <a:extLst>
              <a:ext uri="{FF2B5EF4-FFF2-40B4-BE49-F238E27FC236}">
                <a16:creationId xmlns:a16="http://schemas.microsoft.com/office/drawing/2014/main" id="{E2BF308F-047B-4A03-B660-4929401151F1}"/>
              </a:ext>
            </a:extLst>
          </p:cNvPr>
          <p:cNvSpPr txBox="1"/>
          <p:nvPr/>
        </p:nvSpPr>
        <p:spPr>
          <a:xfrm>
            <a:off x="2379885" y="4642233"/>
            <a:ext cx="1148071"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Nationalization</a:t>
            </a:r>
          </a:p>
        </p:txBody>
      </p:sp>
      <p:sp>
        <p:nvSpPr>
          <p:cNvPr id="66" name="TextBox 65">
            <a:extLst>
              <a:ext uri="{FF2B5EF4-FFF2-40B4-BE49-F238E27FC236}">
                <a16:creationId xmlns:a16="http://schemas.microsoft.com/office/drawing/2014/main" id="{529E45A3-69A1-4FF7-9F37-DF66B57289E7}"/>
              </a:ext>
            </a:extLst>
          </p:cNvPr>
          <p:cNvSpPr txBox="1"/>
          <p:nvPr/>
        </p:nvSpPr>
        <p:spPr>
          <a:xfrm>
            <a:off x="1910874" y="5806360"/>
            <a:ext cx="12477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Trade </a:t>
            </a:r>
            <a:r>
              <a:rPr lang="en-US" sz="1400" b="0" i="0" u="sng" dirty="0">
                <a:highlight>
                  <a:srgbClr val="E6E6E6"/>
                </a:highlight>
                <a:latin typeface="Arial Narrow" panose="020B0606020202030204" pitchFamily="34" charset="0"/>
                <a:cs typeface="Calibri" panose="020F0502020204030204" pitchFamily="34" charset="0"/>
              </a:rPr>
              <a:t>laws</a:t>
            </a:r>
            <a:r>
              <a:rPr lang="en-US" sz="1400" b="0" i="0" dirty="0">
                <a:latin typeface="Arial Narrow" panose="020B0606020202030204" pitchFamily="34" charset="0"/>
                <a:cs typeface="Calibri" panose="020F0502020204030204" pitchFamily="34" charset="0"/>
              </a:rPr>
              <a:t> and </a:t>
            </a:r>
            <a:r>
              <a:rPr lang="en-US" sz="1400" dirty="0">
                <a:latin typeface="Arial Narrow" panose="020B0606020202030204" pitchFamily="34" charset="0"/>
                <a:cs typeface="Calibri" panose="020F0502020204030204" pitchFamily="34" charset="0"/>
              </a:rPr>
              <a:t>regulations</a:t>
            </a:r>
            <a:endParaRPr lang="en-US" sz="1400" b="0" i="0" dirty="0">
              <a:latin typeface="Arial Narrow" panose="020B0606020202030204" pitchFamily="34" charset="0"/>
              <a:cs typeface="Calibri" panose="020F0502020204030204" pitchFamily="34" charset="0"/>
            </a:endParaRPr>
          </a:p>
        </p:txBody>
      </p:sp>
      <p:sp>
        <p:nvSpPr>
          <p:cNvPr id="67" name="TextBox 66">
            <a:extLst>
              <a:ext uri="{FF2B5EF4-FFF2-40B4-BE49-F238E27FC236}">
                <a16:creationId xmlns:a16="http://schemas.microsoft.com/office/drawing/2014/main" id="{BB9C5FEA-4F26-432D-B0E4-3D9AB0E33155}"/>
              </a:ext>
            </a:extLst>
          </p:cNvPr>
          <p:cNvSpPr txBox="1"/>
          <p:nvPr/>
        </p:nvSpPr>
        <p:spPr>
          <a:xfrm>
            <a:off x="-48403" y="5638003"/>
            <a:ext cx="2006109"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Import &amp; </a:t>
            </a:r>
            <a:r>
              <a:rPr lang="en-US" sz="1400" dirty="0">
                <a:latin typeface="Arial Narrow" panose="020B0606020202030204" pitchFamily="34" charset="0"/>
                <a:cs typeface="Calibri" panose="020F0502020204030204" pitchFamily="34" charset="0"/>
              </a:rPr>
              <a:t>export </a:t>
            </a:r>
            <a:r>
              <a:rPr lang="en-US" sz="1400" b="0" i="0" dirty="0">
                <a:latin typeface="Arial Narrow" panose="020B0606020202030204" pitchFamily="34" charset="0"/>
                <a:cs typeface="Calibri" panose="020F0502020204030204" pitchFamily="34" charset="0"/>
              </a:rPr>
              <a:t>restrictions</a:t>
            </a:r>
          </a:p>
        </p:txBody>
      </p:sp>
      <p:sp>
        <p:nvSpPr>
          <p:cNvPr id="68" name="TextBox 67">
            <a:extLst>
              <a:ext uri="{FF2B5EF4-FFF2-40B4-BE49-F238E27FC236}">
                <a16:creationId xmlns:a16="http://schemas.microsoft.com/office/drawing/2014/main" id="{6DE21532-4C8F-4DA6-A6DF-D6CA8EC52A3E}"/>
              </a:ext>
            </a:extLst>
          </p:cNvPr>
          <p:cNvSpPr txBox="1"/>
          <p:nvPr/>
        </p:nvSpPr>
        <p:spPr>
          <a:xfrm>
            <a:off x="-66272" y="4587377"/>
            <a:ext cx="1257074" cy="523220"/>
          </a:xfrm>
          <a:prstGeom prst="rect">
            <a:avLst/>
          </a:prstGeom>
          <a:noFill/>
        </p:spPr>
        <p:txBody>
          <a:bodyPr wrap="none" rtlCol="0" anchor="ctr">
            <a:spAutoFit/>
          </a:bodyPr>
          <a:lstStyle/>
          <a:p>
            <a:pPr algn="r"/>
            <a:r>
              <a:rPr lang="en-US" sz="1400" i="0" dirty="0">
                <a:latin typeface="Arial Narrow" panose="020B0606020202030204" pitchFamily="34" charset="0"/>
              </a:rPr>
              <a:t>Corporate social</a:t>
            </a:r>
          </a:p>
          <a:p>
            <a:pPr algn="r"/>
            <a:r>
              <a:rPr lang="en-US" sz="1400" i="0" dirty="0">
                <a:latin typeface="Arial Narrow" panose="020B0606020202030204" pitchFamily="34" charset="0"/>
              </a:rPr>
              <a:t>responsibility</a:t>
            </a:r>
            <a:endParaRPr lang="en-US" sz="1400" b="0" i="0" dirty="0">
              <a:latin typeface="Arial Narrow" panose="020B0606020202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BF266FBD-EF64-41EE-807D-674454D71B5D}"/>
              </a:ext>
            </a:extLst>
          </p:cNvPr>
          <p:cNvSpPr txBox="1"/>
          <p:nvPr/>
        </p:nvSpPr>
        <p:spPr>
          <a:xfrm>
            <a:off x="2483686" y="4162319"/>
            <a:ext cx="1518364"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Legislative changes </a:t>
            </a:r>
          </a:p>
        </p:txBody>
      </p:sp>
      <p:sp>
        <p:nvSpPr>
          <p:cNvPr id="70" name="TextBox 69">
            <a:extLst>
              <a:ext uri="{FF2B5EF4-FFF2-40B4-BE49-F238E27FC236}">
                <a16:creationId xmlns:a16="http://schemas.microsoft.com/office/drawing/2014/main" id="{D3F296DF-5FB4-4558-9FC6-B1D13A54018D}"/>
              </a:ext>
            </a:extLst>
          </p:cNvPr>
          <p:cNvSpPr txBox="1"/>
          <p:nvPr/>
        </p:nvSpPr>
        <p:spPr>
          <a:xfrm>
            <a:off x="2932915" y="5085977"/>
            <a:ext cx="960519" cy="307777"/>
          </a:xfrm>
          <a:prstGeom prst="rect">
            <a:avLst/>
          </a:prstGeom>
          <a:no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Legislations</a:t>
            </a:r>
          </a:p>
        </p:txBody>
      </p:sp>
      <p:sp>
        <p:nvSpPr>
          <p:cNvPr id="71" name="TextBox 70">
            <a:extLst>
              <a:ext uri="{FF2B5EF4-FFF2-40B4-BE49-F238E27FC236}">
                <a16:creationId xmlns:a16="http://schemas.microsoft.com/office/drawing/2014/main" id="{0A8AA496-563D-49CE-B65A-4393E1CF88AE}"/>
              </a:ext>
            </a:extLst>
          </p:cNvPr>
          <p:cNvSpPr txBox="1"/>
          <p:nvPr/>
        </p:nvSpPr>
        <p:spPr>
          <a:xfrm>
            <a:off x="3575076" y="6405361"/>
            <a:ext cx="1656223" cy="307777"/>
          </a:xfrm>
          <a:prstGeom prst="rect">
            <a:avLst/>
          </a:prstGeom>
          <a:noFill/>
        </p:spPr>
        <p:txBody>
          <a:bodyPr wrap="square" rtlCol="0" anchor="ctr">
            <a:spAutoFit/>
          </a:bodyPr>
          <a:lstStyle/>
          <a:p>
            <a:r>
              <a:rPr lang="en-US" sz="1400" i="0" dirty="0">
                <a:latin typeface="Arial Narrow" panose="020B0606020202030204" pitchFamily="34" charset="0"/>
              </a:rPr>
              <a:t>Organized crime level</a:t>
            </a:r>
            <a:endParaRPr lang="en-US" sz="1400" b="0" i="0" dirty="0">
              <a:latin typeface="Arial Narrow" panose="020B0606020202030204" pitchFamily="34" charset="0"/>
              <a:cs typeface="Calibri" panose="020F0502020204030204" pitchFamily="34" charset="0"/>
            </a:endParaRPr>
          </a:p>
        </p:txBody>
      </p:sp>
      <p:sp>
        <p:nvSpPr>
          <p:cNvPr id="74" name="TextBox 73">
            <a:extLst>
              <a:ext uri="{FF2B5EF4-FFF2-40B4-BE49-F238E27FC236}">
                <a16:creationId xmlns:a16="http://schemas.microsoft.com/office/drawing/2014/main" id="{DEB4FDC3-15F8-43A8-BC46-2C295F5DBC24}"/>
              </a:ext>
            </a:extLst>
          </p:cNvPr>
          <p:cNvSpPr txBox="1"/>
          <p:nvPr/>
        </p:nvSpPr>
        <p:spPr>
          <a:xfrm>
            <a:off x="703486" y="-17294"/>
            <a:ext cx="2136161"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Customer protection </a:t>
            </a:r>
            <a:r>
              <a:rPr lang="en-US" sz="1400" b="0" i="0" u="sng" dirty="0">
                <a:highlight>
                  <a:srgbClr val="E6E6E6"/>
                </a:highlight>
                <a:latin typeface="Arial Narrow" panose="020B0606020202030204" pitchFamily="34" charset="0"/>
                <a:cs typeface="Calibri" panose="020F0502020204030204" pitchFamily="34" charset="0"/>
              </a:rPr>
              <a:t>laws</a:t>
            </a:r>
            <a:endParaRPr lang="en-US" sz="1400" u="sng" dirty="0">
              <a:highlight>
                <a:srgbClr val="E6E6E6"/>
              </a:highlight>
              <a:latin typeface="Arial Narrow" panose="020B0606020202030204" pitchFamily="34" charset="0"/>
            </a:endParaRPr>
          </a:p>
        </p:txBody>
      </p:sp>
      <p:sp>
        <p:nvSpPr>
          <p:cNvPr id="76" name="TextBox 75">
            <a:extLst>
              <a:ext uri="{FF2B5EF4-FFF2-40B4-BE49-F238E27FC236}">
                <a16:creationId xmlns:a16="http://schemas.microsoft.com/office/drawing/2014/main" id="{9F34BF8E-98F8-49CE-ADC3-E393F3FDF4F4}"/>
              </a:ext>
            </a:extLst>
          </p:cNvPr>
          <p:cNvSpPr txBox="1"/>
          <p:nvPr/>
        </p:nvSpPr>
        <p:spPr>
          <a:xfrm>
            <a:off x="9382533" y="6115771"/>
            <a:ext cx="1380574" cy="307777"/>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Retirement age</a:t>
            </a:r>
          </a:p>
        </p:txBody>
      </p:sp>
      <p:sp>
        <p:nvSpPr>
          <p:cNvPr id="78" name="TextBox 77">
            <a:extLst>
              <a:ext uri="{FF2B5EF4-FFF2-40B4-BE49-F238E27FC236}">
                <a16:creationId xmlns:a16="http://schemas.microsoft.com/office/drawing/2014/main" id="{FA85F692-1312-4168-A4AC-DAA048235E1E}"/>
              </a:ext>
            </a:extLst>
          </p:cNvPr>
          <p:cNvSpPr txBox="1"/>
          <p:nvPr/>
        </p:nvSpPr>
        <p:spPr>
          <a:xfrm>
            <a:off x="9127140" y="4501439"/>
            <a:ext cx="2091590"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Customer access to credit</a:t>
            </a:r>
          </a:p>
        </p:txBody>
      </p:sp>
      <p:sp>
        <p:nvSpPr>
          <p:cNvPr id="81" name="TextBox 80">
            <a:extLst>
              <a:ext uri="{FF2B5EF4-FFF2-40B4-BE49-F238E27FC236}">
                <a16:creationId xmlns:a16="http://schemas.microsoft.com/office/drawing/2014/main" id="{46183FC9-91AD-4328-9A87-5683DB974963}"/>
              </a:ext>
            </a:extLst>
          </p:cNvPr>
          <p:cNvSpPr txBox="1"/>
          <p:nvPr/>
        </p:nvSpPr>
        <p:spPr>
          <a:xfrm>
            <a:off x="7985185" y="6405361"/>
            <a:ext cx="1402948"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Seasonality issues</a:t>
            </a:r>
          </a:p>
        </p:txBody>
      </p:sp>
      <p:sp>
        <p:nvSpPr>
          <p:cNvPr id="84" name="TextBox 83">
            <a:extLst>
              <a:ext uri="{FF2B5EF4-FFF2-40B4-BE49-F238E27FC236}">
                <a16:creationId xmlns:a16="http://schemas.microsoft.com/office/drawing/2014/main" id="{E71AE278-E87D-4A10-8A3B-C2EB8EFC34F4}"/>
              </a:ext>
            </a:extLst>
          </p:cNvPr>
          <p:cNvSpPr txBox="1"/>
          <p:nvPr/>
        </p:nvSpPr>
        <p:spPr>
          <a:xfrm>
            <a:off x="11407454" y="5175952"/>
            <a:ext cx="739121"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Interest</a:t>
            </a:r>
          </a:p>
          <a:p>
            <a:r>
              <a:rPr lang="en-US" sz="1400" b="0" i="0" dirty="0">
                <a:latin typeface="Arial Narrow" panose="020B0606020202030204" pitchFamily="34" charset="0"/>
                <a:cs typeface="Calibri" panose="020F0502020204030204" pitchFamily="34" charset="0"/>
              </a:rPr>
              <a:t>rates</a:t>
            </a:r>
          </a:p>
        </p:txBody>
      </p:sp>
      <p:sp>
        <p:nvSpPr>
          <p:cNvPr id="87" name="TextBox 86">
            <a:extLst>
              <a:ext uri="{FF2B5EF4-FFF2-40B4-BE49-F238E27FC236}">
                <a16:creationId xmlns:a16="http://schemas.microsoft.com/office/drawing/2014/main" id="{DFE44965-E3D0-479E-8F69-DF52E60C0A85}"/>
              </a:ext>
            </a:extLst>
          </p:cNvPr>
          <p:cNvSpPr txBox="1"/>
          <p:nvPr/>
        </p:nvSpPr>
        <p:spPr>
          <a:xfrm>
            <a:off x="10566002" y="5806360"/>
            <a:ext cx="107914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Inflation trend</a:t>
            </a:r>
          </a:p>
        </p:txBody>
      </p:sp>
      <p:sp>
        <p:nvSpPr>
          <p:cNvPr id="93" name="TextBox 92">
            <a:extLst>
              <a:ext uri="{FF2B5EF4-FFF2-40B4-BE49-F238E27FC236}">
                <a16:creationId xmlns:a16="http://schemas.microsoft.com/office/drawing/2014/main" id="{45815109-D10F-4696-9EE7-611A10DF7F93}"/>
              </a:ext>
            </a:extLst>
          </p:cNvPr>
          <p:cNvSpPr txBox="1"/>
          <p:nvPr/>
        </p:nvSpPr>
        <p:spPr>
          <a:xfrm>
            <a:off x="8922695" y="5655745"/>
            <a:ext cx="1601721"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Unemployment rates</a:t>
            </a:r>
          </a:p>
        </p:txBody>
      </p:sp>
      <p:sp>
        <p:nvSpPr>
          <p:cNvPr id="96" name="TextBox 95">
            <a:extLst>
              <a:ext uri="{FF2B5EF4-FFF2-40B4-BE49-F238E27FC236}">
                <a16:creationId xmlns:a16="http://schemas.microsoft.com/office/drawing/2014/main" id="{3DC5A66A-B524-47AD-AA6A-B9EDB1EB7228}"/>
              </a:ext>
            </a:extLst>
          </p:cNvPr>
          <p:cNvSpPr txBox="1"/>
          <p:nvPr/>
        </p:nvSpPr>
        <p:spPr>
          <a:xfrm>
            <a:off x="8195578" y="5854161"/>
            <a:ext cx="846707"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Market</a:t>
            </a:r>
          </a:p>
          <a:p>
            <a:r>
              <a:rPr lang="en-US" sz="1400" b="0" i="0" dirty="0">
                <a:latin typeface="Arial Narrow" panose="020B0606020202030204" pitchFamily="34" charset="0"/>
                <a:cs typeface="Calibri" panose="020F0502020204030204" pitchFamily="34" charset="0"/>
              </a:rPr>
              <a:t>conditions</a:t>
            </a:r>
          </a:p>
        </p:txBody>
      </p:sp>
      <p:sp>
        <p:nvSpPr>
          <p:cNvPr id="99" name="TextBox 98">
            <a:extLst>
              <a:ext uri="{FF2B5EF4-FFF2-40B4-BE49-F238E27FC236}">
                <a16:creationId xmlns:a16="http://schemas.microsoft.com/office/drawing/2014/main" id="{22A62ED6-BEC4-4625-8EB7-AC27993FA9C5}"/>
              </a:ext>
            </a:extLst>
          </p:cNvPr>
          <p:cNvSpPr txBox="1"/>
          <p:nvPr/>
        </p:nvSpPr>
        <p:spPr>
          <a:xfrm>
            <a:off x="10443604" y="4739861"/>
            <a:ext cx="1488758"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Currency exchange</a:t>
            </a:r>
          </a:p>
          <a:p>
            <a:r>
              <a:rPr lang="en-US" sz="1400" b="0" i="0" dirty="0">
                <a:latin typeface="Arial Narrow" panose="020B0606020202030204" pitchFamily="34" charset="0"/>
                <a:cs typeface="Calibri" panose="020F0502020204030204" pitchFamily="34" charset="0"/>
              </a:rPr>
              <a:t>rates </a:t>
            </a:r>
          </a:p>
        </p:txBody>
      </p:sp>
      <p:sp>
        <p:nvSpPr>
          <p:cNvPr id="102" name="TextBox 101">
            <a:extLst>
              <a:ext uri="{FF2B5EF4-FFF2-40B4-BE49-F238E27FC236}">
                <a16:creationId xmlns:a16="http://schemas.microsoft.com/office/drawing/2014/main" id="{92509040-3AAA-4019-9FFD-4DC7E9F1D2EF}"/>
              </a:ext>
            </a:extLst>
          </p:cNvPr>
          <p:cNvSpPr txBox="1"/>
          <p:nvPr/>
        </p:nvSpPr>
        <p:spPr>
          <a:xfrm>
            <a:off x="8618931" y="5178422"/>
            <a:ext cx="1247457"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Spending power</a:t>
            </a:r>
          </a:p>
        </p:txBody>
      </p:sp>
      <p:sp>
        <p:nvSpPr>
          <p:cNvPr id="105" name="TextBox 104">
            <a:extLst>
              <a:ext uri="{FF2B5EF4-FFF2-40B4-BE49-F238E27FC236}">
                <a16:creationId xmlns:a16="http://schemas.microsoft.com/office/drawing/2014/main" id="{2EF580EC-F2E1-428D-AAFD-46F6D602553D}"/>
              </a:ext>
            </a:extLst>
          </p:cNvPr>
          <p:cNvSpPr txBox="1"/>
          <p:nvPr/>
        </p:nvSpPr>
        <p:spPr>
          <a:xfrm>
            <a:off x="7126415" y="5983155"/>
            <a:ext cx="830677" cy="523220"/>
          </a:xfrm>
          <a:prstGeom prst="rect">
            <a:avLst/>
          </a:prstGeom>
          <a:solidFill>
            <a:srgbClr val="FEC2C2"/>
          </a:solidFill>
        </p:spPr>
        <p:txBody>
          <a:bodyPr wrap="none" rtlCol="0" anchor="ctr">
            <a:spAutoFit/>
          </a:bodyPr>
          <a:lstStyle/>
          <a:p>
            <a:r>
              <a:rPr lang="en-US" sz="1400" b="0" i="0" dirty="0">
                <a:latin typeface="Arial Narrow" panose="020B0606020202030204" pitchFamily="34" charset="0"/>
                <a:cs typeface="Calibri" panose="020F0502020204030204" pitchFamily="34" charset="0"/>
              </a:rPr>
              <a:t>Economic</a:t>
            </a:r>
          </a:p>
          <a:p>
            <a:pPr algn="r"/>
            <a:r>
              <a:rPr lang="en-US" sz="1400" b="0" i="0" dirty="0">
                <a:latin typeface="Arial Narrow" panose="020B0606020202030204" pitchFamily="34" charset="0"/>
                <a:cs typeface="Calibri" panose="020F0502020204030204" pitchFamily="34" charset="0"/>
              </a:rPr>
              <a:t>stability</a:t>
            </a:r>
          </a:p>
        </p:txBody>
      </p:sp>
      <p:sp>
        <p:nvSpPr>
          <p:cNvPr id="108" name="TextBox 107">
            <a:extLst>
              <a:ext uri="{FF2B5EF4-FFF2-40B4-BE49-F238E27FC236}">
                <a16:creationId xmlns:a16="http://schemas.microsoft.com/office/drawing/2014/main" id="{6AEB6E69-BCFC-455A-90AE-98700F4A91E7}"/>
              </a:ext>
            </a:extLst>
          </p:cNvPr>
          <p:cNvSpPr txBox="1"/>
          <p:nvPr/>
        </p:nvSpPr>
        <p:spPr>
          <a:xfrm rot="21209420">
            <a:off x="6765609" y="5559165"/>
            <a:ext cx="1555298" cy="369332"/>
          </a:xfrm>
          <a:prstGeom prst="rect">
            <a:avLst/>
          </a:prstGeom>
          <a:noFill/>
        </p:spPr>
        <p:txBody>
          <a:bodyPr wrap="none" rtlCol="0">
            <a:spAutoFit/>
          </a:bodyPr>
          <a:lstStyle/>
          <a:p>
            <a:r>
              <a:rPr lang="en-US" spc="300" dirty="0">
                <a:latin typeface="Arial Narrow" panose="020B0606020202030204" pitchFamily="34" charset="0"/>
              </a:rPr>
              <a:t>ECONOMIC</a:t>
            </a:r>
          </a:p>
        </p:txBody>
      </p:sp>
      <p:sp>
        <p:nvSpPr>
          <p:cNvPr id="110" name="TextBox 109">
            <a:extLst>
              <a:ext uri="{FF2B5EF4-FFF2-40B4-BE49-F238E27FC236}">
                <a16:creationId xmlns:a16="http://schemas.microsoft.com/office/drawing/2014/main" id="{9CBED33E-B0CA-46BB-B870-C6792C224BC0}"/>
              </a:ext>
            </a:extLst>
          </p:cNvPr>
          <p:cNvSpPr txBox="1"/>
          <p:nvPr/>
        </p:nvSpPr>
        <p:spPr>
          <a:xfrm>
            <a:off x="7376796" y="5085977"/>
            <a:ext cx="1257075"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Income levels</a:t>
            </a:r>
          </a:p>
        </p:txBody>
      </p:sp>
      <p:sp>
        <p:nvSpPr>
          <p:cNvPr id="112" name="TextBox 111">
            <a:extLst>
              <a:ext uri="{FF2B5EF4-FFF2-40B4-BE49-F238E27FC236}">
                <a16:creationId xmlns:a16="http://schemas.microsoft.com/office/drawing/2014/main" id="{40572F2D-0BA4-40CA-9045-043C4E3E40EE}"/>
              </a:ext>
            </a:extLst>
          </p:cNvPr>
          <p:cNvSpPr txBox="1"/>
          <p:nvPr/>
        </p:nvSpPr>
        <p:spPr>
          <a:xfrm>
            <a:off x="7505843" y="4579135"/>
            <a:ext cx="1406515" cy="307777"/>
          </a:xfrm>
          <a:prstGeom prst="rect">
            <a:avLst/>
          </a:prstGeom>
          <a:noFill/>
        </p:spPr>
        <p:txBody>
          <a:bodyPr wrap="square">
            <a:spAutoFit/>
          </a:bodyPr>
          <a:lstStyle/>
          <a:p>
            <a:pPr algn="r"/>
            <a:r>
              <a:rPr lang="en-US" sz="1400" dirty="0">
                <a:latin typeface="Arial Narrow" panose="020B0606020202030204" pitchFamily="34" charset="0"/>
                <a:cs typeface="Calibri" panose="020F0502020204030204" pitchFamily="34" charset="0"/>
              </a:rPr>
              <a:t>W</a:t>
            </a:r>
            <a:r>
              <a:rPr lang="en-US" sz="1400" b="0" i="0" dirty="0">
                <a:latin typeface="Arial Narrow" panose="020B0606020202030204" pitchFamily="34" charset="0"/>
                <a:cs typeface="Calibri" panose="020F0502020204030204" pitchFamily="34" charset="0"/>
              </a:rPr>
              <a:t>ealth distribution</a:t>
            </a:r>
          </a:p>
        </p:txBody>
      </p:sp>
      <p:sp>
        <p:nvSpPr>
          <p:cNvPr id="113" name="TextBox 112">
            <a:extLst>
              <a:ext uri="{FF2B5EF4-FFF2-40B4-BE49-F238E27FC236}">
                <a16:creationId xmlns:a16="http://schemas.microsoft.com/office/drawing/2014/main" id="{4799830A-B7D7-4D30-AC9E-C055BD2F12C1}"/>
              </a:ext>
            </a:extLst>
          </p:cNvPr>
          <p:cNvSpPr txBox="1"/>
          <p:nvPr/>
        </p:nvSpPr>
        <p:spPr>
          <a:xfrm>
            <a:off x="8815900" y="4839931"/>
            <a:ext cx="1461026"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Spending</a:t>
            </a:r>
            <a:r>
              <a:rPr lang="en-US" sz="1400" dirty="0">
                <a:latin typeface="Arial Narrow" panose="020B0606020202030204" pitchFamily="34" charset="0"/>
                <a:cs typeface="Calibri" panose="020F0502020204030204" pitchFamily="34" charset="0"/>
              </a:rPr>
              <a:t> patterns</a:t>
            </a:r>
            <a:endParaRPr lang="en-US" sz="1400" b="0" i="0" dirty="0">
              <a:latin typeface="Arial Narrow" panose="020B0606020202030204" pitchFamily="34" charset="0"/>
              <a:cs typeface="Calibri" panose="020F0502020204030204" pitchFamily="34" charset="0"/>
            </a:endParaRPr>
          </a:p>
        </p:txBody>
      </p:sp>
      <p:sp>
        <p:nvSpPr>
          <p:cNvPr id="114" name="TextBox 113">
            <a:extLst>
              <a:ext uri="{FF2B5EF4-FFF2-40B4-BE49-F238E27FC236}">
                <a16:creationId xmlns:a16="http://schemas.microsoft.com/office/drawing/2014/main" id="{DA998B8E-1D98-4DE7-8EBF-6C5BAA3C72B4}"/>
              </a:ext>
            </a:extLst>
          </p:cNvPr>
          <p:cNvSpPr txBox="1"/>
          <p:nvPr/>
        </p:nvSpPr>
        <p:spPr>
          <a:xfrm>
            <a:off x="6574016" y="4900315"/>
            <a:ext cx="1406515" cy="307777"/>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Narrow" panose="020B0606020202030204" pitchFamily="34" charset="0"/>
                <a:cs typeface="Calibri"/>
              </a:rPr>
              <a:t>Globalization</a:t>
            </a:r>
          </a:p>
        </p:txBody>
      </p:sp>
      <p:sp>
        <p:nvSpPr>
          <p:cNvPr id="117" name="TextBox 116">
            <a:extLst>
              <a:ext uri="{FF2B5EF4-FFF2-40B4-BE49-F238E27FC236}">
                <a16:creationId xmlns:a16="http://schemas.microsoft.com/office/drawing/2014/main" id="{0503A875-CDBB-4A13-8C8C-17EAFB591EB9}"/>
              </a:ext>
            </a:extLst>
          </p:cNvPr>
          <p:cNvSpPr txBox="1"/>
          <p:nvPr/>
        </p:nvSpPr>
        <p:spPr>
          <a:xfrm>
            <a:off x="10767221" y="2118094"/>
            <a:ext cx="1255472"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Education levels</a:t>
            </a:r>
          </a:p>
        </p:txBody>
      </p:sp>
      <p:sp>
        <p:nvSpPr>
          <p:cNvPr id="120" name="TextBox 119">
            <a:extLst>
              <a:ext uri="{FF2B5EF4-FFF2-40B4-BE49-F238E27FC236}">
                <a16:creationId xmlns:a16="http://schemas.microsoft.com/office/drawing/2014/main" id="{9D558D44-7E69-4A78-AE8E-A884E8419BC1}"/>
              </a:ext>
            </a:extLst>
          </p:cNvPr>
          <p:cNvSpPr txBox="1"/>
          <p:nvPr/>
        </p:nvSpPr>
        <p:spPr>
          <a:xfrm>
            <a:off x="9090138" y="3306582"/>
            <a:ext cx="196536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Social welfare programs</a:t>
            </a:r>
          </a:p>
        </p:txBody>
      </p:sp>
      <p:sp>
        <p:nvSpPr>
          <p:cNvPr id="126" name="TextBox 125">
            <a:extLst>
              <a:ext uri="{FF2B5EF4-FFF2-40B4-BE49-F238E27FC236}">
                <a16:creationId xmlns:a16="http://schemas.microsoft.com/office/drawing/2014/main" id="{49EE9AAC-CB0C-42F2-BA61-7E9E1722A781}"/>
              </a:ext>
            </a:extLst>
          </p:cNvPr>
          <p:cNvSpPr txBox="1"/>
          <p:nvPr/>
        </p:nvSpPr>
        <p:spPr>
          <a:xfrm>
            <a:off x="8413853" y="1957960"/>
            <a:ext cx="1975819"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Health &amp; safety </a:t>
            </a:r>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132" name="TextBox 131">
            <a:extLst>
              <a:ext uri="{FF2B5EF4-FFF2-40B4-BE49-F238E27FC236}">
                <a16:creationId xmlns:a16="http://schemas.microsoft.com/office/drawing/2014/main" id="{B3ED9588-4D45-45A0-BE12-682AA4EBB233}"/>
              </a:ext>
            </a:extLst>
          </p:cNvPr>
          <p:cNvSpPr txBox="1"/>
          <p:nvPr/>
        </p:nvSpPr>
        <p:spPr>
          <a:xfrm>
            <a:off x="8200652" y="3551334"/>
            <a:ext cx="1133644"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Demographics</a:t>
            </a:r>
          </a:p>
        </p:txBody>
      </p:sp>
      <p:sp>
        <p:nvSpPr>
          <p:cNvPr id="134" name="TextBox 133">
            <a:extLst>
              <a:ext uri="{FF2B5EF4-FFF2-40B4-BE49-F238E27FC236}">
                <a16:creationId xmlns:a16="http://schemas.microsoft.com/office/drawing/2014/main" id="{9F75BAC1-BB82-4C88-93C4-21B93F5970F7}"/>
              </a:ext>
            </a:extLst>
          </p:cNvPr>
          <p:cNvSpPr txBox="1"/>
          <p:nvPr/>
        </p:nvSpPr>
        <p:spPr>
          <a:xfrm>
            <a:off x="7673333" y="2512873"/>
            <a:ext cx="724878"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Lifestyle</a:t>
            </a:r>
          </a:p>
          <a:p>
            <a:r>
              <a:rPr lang="en-US" sz="1400" b="0" i="0" dirty="0">
                <a:latin typeface="Arial Narrow" panose="020B0606020202030204" pitchFamily="34" charset="0"/>
                <a:cs typeface="Calibri" panose="020F0502020204030204" pitchFamily="34" charset="0"/>
              </a:rPr>
              <a:t>trends</a:t>
            </a:r>
          </a:p>
        </p:txBody>
      </p:sp>
      <p:sp>
        <p:nvSpPr>
          <p:cNvPr id="136" name="TextBox 135">
            <a:extLst>
              <a:ext uri="{FF2B5EF4-FFF2-40B4-BE49-F238E27FC236}">
                <a16:creationId xmlns:a16="http://schemas.microsoft.com/office/drawing/2014/main" id="{BC33164A-E4BE-4E2B-8613-AA5F2BC6910D}"/>
              </a:ext>
            </a:extLst>
          </p:cNvPr>
          <p:cNvSpPr txBox="1"/>
          <p:nvPr/>
        </p:nvSpPr>
        <p:spPr>
          <a:xfrm>
            <a:off x="6468490" y="3470561"/>
            <a:ext cx="960285" cy="523220"/>
          </a:xfrm>
          <a:prstGeom prst="rect">
            <a:avLst/>
          </a:prstGeom>
          <a:noFill/>
        </p:spPr>
        <p:txBody>
          <a:bodyPr wrap="square">
            <a:spAutoFit/>
          </a:bodyPr>
          <a:lstStyle/>
          <a:p>
            <a:r>
              <a:rPr lang="en-US" sz="1400" b="0" i="0" dirty="0">
                <a:latin typeface="Arial Narrow" panose="020B0606020202030204" pitchFamily="34" charset="0"/>
              </a:rPr>
              <a:t>Values and</a:t>
            </a:r>
          </a:p>
          <a:p>
            <a:r>
              <a:rPr lang="en-US" sz="1400" b="0" i="0" dirty="0">
                <a:latin typeface="Arial Narrow" panose="020B0606020202030204" pitchFamily="34" charset="0"/>
              </a:rPr>
              <a:t>beliefs</a:t>
            </a:r>
          </a:p>
        </p:txBody>
      </p:sp>
      <p:sp>
        <p:nvSpPr>
          <p:cNvPr id="138" name="TextBox 137">
            <a:extLst>
              <a:ext uri="{FF2B5EF4-FFF2-40B4-BE49-F238E27FC236}">
                <a16:creationId xmlns:a16="http://schemas.microsoft.com/office/drawing/2014/main" id="{54A6D6F0-1363-491F-BF1D-4D8D9EF1E02C}"/>
              </a:ext>
            </a:extLst>
          </p:cNvPr>
          <p:cNvSpPr txBox="1"/>
          <p:nvPr/>
        </p:nvSpPr>
        <p:spPr>
          <a:xfrm>
            <a:off x="10279052" y="1871277"/>
            <a:ext cx="1366092" cy="307777"/>
          </a:xfrm>
          <a:prstGeom prst="rect">
            <a:avLst/>
          </a:prstGeom>
          <a:noFill/>
        </p:spPr>
        <p:txBody>
          <a:bodyPr wrap="square">
            <a:spAutoFit/>
          </a:bodyPr>
          <a:lstStyle/>
          <a:p>
            <a:r>
              <a:rPr lang="en-US" sz="1400" b="0" i="0" dirty="0">
                <a:latin typeface="Arial Narrow" panose="020B0606020202030204" pitchFamily="34" charset="0"/>
              </a:rPr>
              <a:t>Language skills</a:t>
            </a:r>
            <a:endParaRPr lang="en-US" sz="1400" dirty="0">
              <a:latin typeface="Arial Narrow" panose="020B0606020202030204" pitchFamily="34" charset="0"/>
            </a:endParaRPr>
          </a:p>
        </p:txBody>
      </p:sp>
      <p:sp>
        <p:nvSpPr>
          <p:cNvPr id="148" name="TextBox 147">
            <a:extLst>
              <a:ext uri="{FF2B5EF4-FFF2-40B4-BE49-F238E27FC236}">
                <a16:creationId xmlns:a16="http://schemas.microsoft.com/office/drawing/2014/main" id="{E943C2E3-1B45-4CE2-A87B-15EAF2226877}"/>
              </a:ext>
            </a:extLst>
          </p:cNvPr>
          <p:cNvSpPr txBox="1"/>
          <p:nvPr/>
        </p:nvSpPr>
        <p:spPr>
          <a:xfrm rot="20173119">
            <a:off x="6842038" y="3889315"/>
            <a:ext cx="1111202" cy="369332"/>
          </a:xfrm>
          <a:prstGeom prst="rect">
            <a:avLst/>
          </a:prstGeom>
          <a:noFill/>
        </p:spPr>
        <p:txBody>
          <a:bodyPr wrap="none" rtlCol="0">
            <a:spAutoFit/>
          </a:bodyPr>
          <a:lstStyle/>
          <a:p>
            <a:r>
              <a:rPr lang="en-US" spc="300" dirty="0">
                <a:latin typeface="Arial Narrow" panose="020B0606020202030204" pitchFamily="34" charset="0"/>
              </a:rPr>
              <a:t>SOCIAL</a:t>
            </a:r>
          </a:p>
        </p:txBody>
      </p:sp>
      <p:sp>
        <p:nvSpPr>
          <p:cNvPr id="149" name="TextBox 148">
            <a:extLst>
              <a:ext uri="{FF2B5EF4-FFF2-40B4-BE49-F238E27FC236}">
                <a16:creationId xmlns:a16="http://schemas.microsoft.com/office/drawing/2014/main" id="{007500C3-6DE7-434B-A353-2A71674921CE}"/>
              </a:ext>
            </a:extLst>
          </p:cNvPr>
          <p:cNvSpPr txBox="1"/>
          <p:nvPr/>
        </p:nvSpPr>
        <p:spPr>
          <a:xfrm>
            <a:off x="11005455" y="2583780"/>
            <a:ext cx="997389" cy="307777"/>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Literacy rate</a:t>
            </a:r>
          </a:p>
        </p:txBody>
      </p:sp>
      <p:sp>
        <p:nvSpPr>
          <p:cNvPr id="155" name="TextBox 154">
            <a:extLst>
              <a:ext uri="{FF2B5EF4-FFF2-40B4-BE49-F238E27FC236}">
                <a16:creationId xmlns:a16="http://schemas.microsoft.com/office/drawing/2014/main" id="{2700A4A2-E911-4DAE-9CF6-B98FA7857D90}"/>
              </a:ext>
            </a:extLst>
          </p:cNvPr>
          <p:cNvSpPr txBox="1"/>
          <p:nvPr/>
        </p:nvSpPr>
        <p:spPr>
          <a:xfrm>
            <a:off x="9387040" y="4162947"/>
            <a:ext cx="1754372" cy="307777"/>
          </a:xfrm>
          <a:prstGeom prst="rect">
            <a:avLst/>
          </a:prstGeom>
          <a:noFill/>
        </p:spPr>
        <p:txBody>
          <a:bodyPr wrap="square">
            <a:spAutoFit/>
          </a:bodyPr>
          <a:lstStyle/>
          <a:p>
            <a:r>
              <a:rPr lang="en-US" sz="1400" i="0" dirty="0">
                <a:latin typeface="Arial Narrow" panose="020B0606020202030204" pitchFamily="34" charset="0"/>
              </a:rPr>
              <a:t>Population growth rate</a:t>
            </a:r>
            <a:endParaRPr lang="en-US" sz="1400" dirty="0">
              <a:latin typeface="Arial Narrow" panose="020B0606020202030204" pitchFamily="34" charset="0"/>
            </a:endParaRPr>
          </a:p>
        </p:txBody>
      </p:sp>
      <p:sp>
        <p:nvSpPr>
          <p:cNvPr id="157" name="TextBox 156">
            <a:extLst>
              <a:ext uri="{FF2B5EF4-FFF2-40B4-BE49-F238E27FC236}">
                <a16:creationId xmlns:a16="http://schemas.microsoft.com/office/drawing/2014/main" id="{6D61E33E-A8B1-4746-A9D3-9C68EEC60C67}"/>
              </a:ext>
            </a:extLst>
          </p:cNvPr>
          <p:cNvSpPr txBox="1"/>
          <p:nvPr/>
        </p:nvSpPr>
        <p:spPr>
          <a:xfrm>
            <a:off x="8428526" y="2911949"/>
            <a:ext cx="1161542" cy="307777"/>
          </a:xfrm>
          <a:prstGeom prst="rect">
            <a:avLst/>
          </a:prstGeom>
          <a:noFill/>
        </p:spPr>
        <p:txBody>
          <a:bodyPr wrap="square">
            <a:spAutoFit/>
          </a:bodyPr>
          <a:lstStyle/>
          <a:p>
            <a:r>
              <a:rPr lang="en-US" sz="1400" i="0" dirty="0">
                <a:latin typeface="Arial Narrow" panose="020B0606020202030204" pitchFamily="34" charset="0"/>
              </a:rPr>
              <a:t>Health status</a:t>
            </a:r>
          </a:p>
        </p:txBody>
      </p:sp>
      <p:sp>
        <p:nvSpPr>
          <p:cNvPr id="159" name="TextBox 158">
            <a:extLst>
              <a:ext uri="{FF2B5EF4-FFF2-40B4-BE49-F238E27FC236}">
                <a16:creationId xmlns:a16="http://schemas.microsoft.com/office/drawing/2014/main" id="{35D7F8BE-E4C9-48FA-A92B-4FA5ADAA524C}"/>
              </a:ext>
            </a:extLst>
          </p:cNvPr>
          <p:cNvSpPr txBox="1"/>
          <p:nvPr/>
        </p:nvSpPr>
        <p:spPr>
          <a:xfrm>
            <a:off x="10302326" y="2976444"/>
            <a:ext cx="1733615" cy="307777"/>
          </a:xfrm>
          <a:prstGeom prst="rect">
            <a:avLst/>
          </a:prstGeom>
          <a:noFill/>
        </p:spPr>
        <p:txBody>
          <a:bodyPr wrap="square">
            <a:spAutoFit/>
          </a:bodyPr>
          <a:lstStyle/>
          <a:p>
            <a:r>
              <a:rPr lang="en-US" sz="1400" i="0" dirty="0">
                <a:latin typeface="Arial Narrow" panose="020B0606020202030204" pitchFamily="34" charset="0"/>
              </a:rPr>
              <a:t>Attitudes toward work </a:t>
            </a:r>
            <a:endParaRPr lang="en-US" sz="1400" dirty="0">
              <a:latin typeface="Arial Narrow" panose="020B0606020202030204" pitchFamily="34" charset="0"/>
            </a:endParaRPr>
          </a:p>
        </p:txBody>
      </p:sp>
      <p:sp>
        <p:nvSpPr>
          <p:cNvPr id="160" name="TextBox 159">
            <a:extLst>
              <a:ext uri="{FF2B5EF4-FFF2-40B4-BE49-F238E27FC236}">
                <a16:creationId xmlns:a16="http://schemas.microsoft.com/office/drawing/2014/main" id="{EC4C7F0C-58E1-496A-A858-6F879930A7D2}"/>
              </a:ext>
            </a:extLst>
          </p:cNvPr>
          <p:cNvSpPr txBox="1"/>
          <p:nvPr/>
        </p:nvSpPr>
        <p:spPr>
          <a:xfrm>
            <a:off x="9022463" y="2393972"/>
            <a:ext cx="1322798" cy="523220"/>
          </a:xfrm>
          <a:prstGeom prst="rect">
            <a:avLst/>
          </a:prstGeom>
          <a:noFill/>
        </p:spPr>
        <p:txBody>
          <a:bodyPr wrap="square">
            <a:spAutoFit/>
          </a:bodyPr>
          <a:lstStyle/>
          <a:p>
            <a:r>
              <a:rPr lang="en-US" sz="1400" i="0" dirty="0">
                <a:latin typeface="Arial Narrow" panose="020B0606020202030204" pitchFamily="34" charset="0"/>
              </a:rPr>
              <a:t>Health consciousness</a:t>
            </a:r>
          </a:p>
        </p:txBody>
      </p:sp>
      <p:sp>
        <p:nvSpPr>
          <p:cNvPr id="162" name="TextBox 161">
            <a:extLst>
              <a:ext uri="{FF2B5EF4-FFF2-40B4-BE49-F238E27FC236}">
                <a16:creationId xmlns:a16="http://schemas.microsoft.com/office/drawing/2014/main" id="{117E8E24-6279-43CE-88B9-E08443E285FA}"/>
              </a:ext>
            </a:extLst>
          </p:cNvPr>
          <p:cNvSpPr txBox="1"/>
          <p:nvPr/>
        </p:nvSpPr>
        <p:spPr>
          <a:xfrm>
            <a:off x="7273849" y="4172150"/>
            <a:ext cx="1545215" cy="307777"/>
          </a:xfrm>
          <a:prstGeom prst="rect">
            <a:avLst/>
          </a:prstGeom>
          <a:noFill/>
        </p:spPr>
        <p:txBody>
          <a:bodyPr wrap="square">
            <a:spAutoFit/>
          </a:bodyPr>
          <a:lstStyle/>
          <a:p>
            <a:pPr algn="r"/>
            <a:r>
              <a:rPr lang="en-US" sz="1400" b="0" i="0" dirty="0">
                <a:latin typeface="Arial Narrow" panose="020B0606020202030204" pitchFamily="34" charset="0"/>
              </a:rPr>
              <a:t>Gender distribution</a:t>
            </a:r>
          </a:p>
        </p:txBody>
      </p:sp>
      <p:sp>
        <p:nvSpPr>
          <p:cNvPr id="163" name="TextBox 162">
            <a:extLst>
              <a:ext uri="{FF2B5EF4-FFF2-40B4-BE49-F238E27FC236}">
                <a16:creationId xmlns:a16="http://schemas.microsoft.com/office/drawing/2014/main" id="{E3BDAA54-E952-4B79-A462-CF9A92A5A842}"/>
              </a:ext>
            </a:extLst>
          </p:cNvPr>
          <p:cNvSpPr txBox="1"/>
          <p:nvPr/>
        </p:nvSpPr>
        <p:spPr>
          <a:xfrm rot="1380210">
            <a:off x="4183630" y="3521314"/>
            <a:ext cx="2305439" cy="369332"/>
          </a:xfrm>
          <a:prstGeom prst="rect">
            <a:avLst/>
          </a:prstGeom>
          <a:noFill/>
        </p:spPr>
        <p:txBody>
          <a:bodyPr wrap="none" rtlCol="0">
            <a:spAutoFit/>
          </a:bodyPr>
          <a:lstStyle/>
          <a:p>
            <a:r>
              <a:rPr lang="en-US" spc="300" dirty="0">
                <a:latin typeface="Arial Narrow" panose="020B0606020202030204" pitchFamily="34" charset="0"/>
              </a:rPr>
              <a:t>TECHNOLOGICAL</a:t>
            </a:r>
          </a:p>
        </p:txBody>
      </p:sp>
      <p:sp>
        <p:nvSpPr>
          <p:cNvPr id="166" name="TextBox 165">
            <a:extLst>
              <a:ext uri="{FF2B5EF4-FFF2-40B4-BE49-F238E27FC236}">
                <a16:creationId xmlns:a16="http://schemas.microsoft.com/office/drawing/2014/main" id="{D602E018-63B8-4ECF-8C9D-CCED4B8E54A2}"/>
              </a:ext>
            </a:extLst>
          </p:cNvPr>
          <p:cNvSpPr txBox="1"/>
          <p:nvPr/>
        </p:nvSpPr>
        <p:spPr>
          <a:xfrm>
            <a:off x="2302668" y="2455175"/>
            <a:ext cx="1281120" cy="307777"/>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R&amp;D productivity</a:t>
            </a:r>
          </a:p>
        </p:txBody>
      </p:sp>
      <p:sp>
        <p:nvSpPr>
          <p:cNvPr id="167" name="TextBox 166">
            <a:extLst>
              <a:ext uri="{FF2B5EF4-FFF2-40B4-BE49-F238E27FC236}">
                <a16:creationId xmlns:a16="http://schemas.microsoft.com/office/drawing/2014/main" id="{B3EDD221-1FA5-4E58-9F05-1F792C110F46}"/>
              </a:ext>
            </a:extLst>
          </p:cNvPr>
          <p:cNvSpPr txBox="1"/>
          <p:nvPr/>
        </p:nvSpPr>
        <p:spPr>
          <a:xfrm>
            <a:off x="230905" y="1643425"/>
            <a:ext cx="1724190" cy="307777"/>
          </a:xfrm>
          <a:prstGeom prst="rect">
            <a:avLst/>
          </a:prstGeom>
          <a:noFill/>
        </p:spPr>
        <p:txBody>
          <a:bodyPr wrap="none" rtlCol="0" anchor="ctr">
            <a:spAutoFit/>
          </a:bodyPr>
          <a:lstStyle/>
          <a:p>
            <a:r>
              <a:rPr lang="en-US" sz="1400" b="0" i="0" dirty="0">
                <a:latin typeface="Arial Narrow" panose="020B0606020202030204" pitchFamily="34" charset="0"/>
              </a:rPr>
              <a:t>Workforce competency</a:t>
            </a:r>
          </a:p>
        </p:txBody>
      </p:sp>
      <p:sp>
        <p:nvSpPr>
          <p:cNvPr id="169" name="TextBox 168">
            <a:extLst>
              <a:ext uri="{FF2B5EF4-FFF2-40B4-BE49-F238E27FC236}">
                <a16:creationId xmlns:a16="http://schemas.microsoft.com/office/drawing/2014/main" id="{6F9302B5-FBC4-436E-A0FB-63A5F52D4EC1}"/>
              </a:ext>
            </a:extLst>
          </p:cNvPr>
          <p:cNvSpPr txBox="1"/>
          <p:nvPr/>
        </p:nvSpPr>
        <p:spPr>
          <a:xfrm>
            <a:off x="4736613" y="2575611"/>
            <a:ext cx="1250193" cy="523220"/>
          </a:xfrm>
          <a:prstGeom prst="rect">
            <a:avLst/>
          </a:prstGeom>
          <a:no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New technology</a:t>
            </a:r>
          </a:p>
          <a:p>
            <a:pPr algn="ctr"/>
            <a:r>
              <a:rPr lang="en-US" sz="1400" b="0" i="0" dirty="0">
                <a:latin typeface="Arial Narrow" panose="020B0606020202030204" pitchFamily="34" charset="0"/>
                <a:cs typeface="Calibri" panose="020F0502020204030204" pitchFamily="34" charset="0"/>
              </a:rPr>
              <a:t>development</a:t>
            </a:r>
          </a:p>
        </p:txBody>
      </p:sp>
      <p:sp>
        <p:nvSpPr>
          <p:cNvPr id="171" name="TextBox 170">
            <a:extLst>
              <a:ext uri="{FF2B5EF4-FFF2-40B4-BE49-F238E27FC236}">
                <a16:creationId xmlns:a16="http://schemas.microsoft.com/office/drawing/2014/main" id="{485A9ED9-8456-4806-B164-2EF5112A596F}"/>
              </a:ext>
            </a:extLst>
          </p:cNvPr>
          <p:cNvSpPr txBox="1"/>
          <p:nvPr/>
        </p:nvSpPr>
        <p:spPr>
          <a:xfrm>
            <a:off x="3596613" y="2524871"/>
            <a:ext cx="930063" cy="523220"/>
          </a:xfrm>
          <a:prstGeom prst="rect">
            <a:avLst/>
          </a:prstGeom>
          <a:noFill/>
        </p:spPr>
        <p:txBody>
          <a:bodyPr wrap="none" rtlCol="0" anchor="ctr">
            <a:spAutoFit/>
          </a:bodyPr>
          <a:lstStyle/>
          <a:p>
            <a:pPr algn="r"/>
            <a:r>
              <a:rPr lang="en-US" sz="1400" b="0" i="0" dirty="0">
                <a:latin typeface="Arial Narrow" panose="020B0606020202030204" pitchFamily="34" charset="0"/>
                <a:cs typeface="Calibri" panose="020F0502020204030204" pitchFamily="34" charset="0"/>
              </a:rPr>
              <a:t>Automation</a:t>
            </a:r>
          </a:p>
          <a:p>
            <a:pPr algn="r"/>
            <a:r>
              <a:rPr lang="en-US" sz="1400" dirty="0">
                <a:latin typeface="Arial Narrow" panose="020B0606020202030204" pitchFamily="34" charset="0"/>
                <a:cs typeface="Calibri" panose="020F0502020204030204" pitchFamily="34" charset="0"/>
              </a:rPr>
              <a:t>maturity</a:t>
            </a:r>
            <a:endParaRPr lang="en-US" sz="1400" b="0" i="0" dirty="0">
              <a:latin typeface="Arial Narrow" panose="020B0606020202030204" pitchFamily="34" charset="0"/>
              <a:cs typeface="Calibri" panose="020F0502020204030204" pitchFamily="34" charset="0"/>
            </a:endParaRPr>
          </a:p>
        </p:txBody>
      </p:sp>
      <p:sp>
        <p:nvSpPr>
          <p:cNvPr id="174" name="TextBox 173">
            <a:extLst>
              <a:ext uri="{FF2B5EF4-FFF2-40B4-BE49-F238E27FC236}">
                <a16:creationId xmlns:a16="http://schemas.microsoft.com/office/drawing/2014/main" id="{0E65DFE7-D6CD-4BDB-92D5-3671DB03321E}"/>
              </a:ext>
            </a:extLst>
          </p:cNvPr>
          <p:cNvSpPr txBox="1"/>
          <p:nvPr/>
        </p:nvSpPr>
        <p:spPr>
          <a:xfrm>
            <a:off x="1610910" y="3140818"/>
            <a:ext cx="750526"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Working</a:t>
            </a:r>
          </a:p>
          <a:p>
            <a:r>
              <a:rPr lang="en-US" sz="1400" b="0" i="0" dirty="0">
                <a:latin typeface="Arial Narrow" panose="020B0606020202030204" pitchFamily="34" charset="0"/>
                <a:cs typeface="Calibri" panose="020F0502020204030204" pitchFamily="34" charset="0"/>
              </a:rPr>
              <a:t>remotely</a:t>
            </a:r>
          </a:p>
        </p:txBody>
      </p:sp>
      <p:sp>
        <p:nvSpPr>
          <p:cNvPr id="176" name="TextBox 175">
            <a:extLst>
              <a:ext uri="{FF2B5EF4-FFF2-40B4-BE49-F238E27FC236}">
                <a16:creationId xmlns:a16="http://schemas.microsoft.com/office/drawing/2014/main" id="{8ED4D689-CF4F-43B3-AAED-2514334ECF4F}"/>
              </a:ext>
            </a:extLst>
          </p:cNvPr>
          <p:cNvSpPr txBox="1"/>
          <p:nvPr/>
        </p:nvSpPr>
        <p:spPr>
          <a:xfrm>
            <a:off x="1547134" y="2024821"/>
            <a:ext cx="1881162"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R&amp;D funding &amp;</a:t>
            </a:r>
            <a:r>
              <a:rPr lang="en-US" sz="1400" dirty="0">
                <a:latin typeface="Arial Narrow" panose="020B0606020202030204" pitchFamily="34" charset="0"/>
                <a:cs typeface="Calibri" panose="020F0502020204030204" pitchFamily="34" charset="0"/>
              </a:rPr>
              <a:t> spending</a:t>
            </a:r>
            <a:endParaRPr lang="en-US" sz="1400" b="0" i="0" dirty="0">
              <a:latin typeface="Arial Narrow" panose="020B0606020202030204" pitchFamily="34" charset="0"/>
              <a:cs typeface="Calibri" panose="020F0502020204030204" pitchFamily="34" charset="0"/>
            </a:endParaRPr>
          </a:p>
        </p:txBody>
      </p:sp>
      <p:sp>
        <p:nvSpPr>
          <p:cNvPr id="178" name="TextBox 177">
            <a:extLst>
              <a:ext uri="{FF2B5EF4-FFF2-40B4-BE49-F238E27FC236}">
                <a16:creationId xmlns:a16="http://schemas.microsoft.com/office/drawing/2014/main" id="{988EAE69-0865-41DD-B931-A983522450AB}"/>
              </a:ext>
            </a:extLst>
          </p:cNvPr>
          <p:cNvSpPr txBox="1"/>
          <p:nvPr/>
        </p:nvSpPr>
        <p:spPr>
          <a:xfrm>
            <a:off x="2368770" y="3136502"/>
            <a:ext cx="1101584"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Copyright and</a:t>
            </a:r>
          </a:p>
          <a:p>
            <a:r>
              <a:rPr lang="en-US" sz="1400" b="0" i="0" dirty="0">
                <a:latin typeface="Arial Narrow" panose="020B0606020202030204" pitchFamily="34" charset="0"/>
                <a:cs typeface="Calibri" panose="020F0502020204030204" pitchFamily="34" charset="0"/>
              </a:rPr>
              <a:t>piracy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79" name="TextBox 178">
            <a:extLst>
              <a:ext uri="{FF2B5EF4-FFF2-40B4-BE49-F238E27FC236}">
                <a16:creationId xmlns:a16="http://schemas.microsoft.com/office/drawing/2014/main" id="{EE617127-7B7A-4230-8FD7-728DC6243138}"/>
              </a:ext>
            </a:extLst>
          </p:cNvPr>
          <p:cNvSpPr txBox="1"/>
          <p:nvPr/>
        </p:nvSpPr>
        <p:spPr>
          <a:xfrm>
            <a:off x="1663230" y="3692728"/>
            <a:ext cx="1484390" cy="307777"/>
          </a:xfrm>
          <a:prstGeom prst="rect">
            <a:avLst/>
          </a:prstGeom>
          <a:noFill/>
        </p:spPr>
        <p:txBody>
          <a:bodyPr wrap="square">
            <a:spAutoFit/>
          </a:bodyPr>
          <a:lstStyle/>
          <a:p>
            <a:pPr algn="ctr"/>
            <a:r>
              <a:rPr lang="en-US" sz="1400" b="0" i="0" dirty="0">
                <a:latin typeface="Arial Narrow" panose="020B0606020202030204" pitchFamily="34" charset="0"/>
                <a:cs typeface="Calibri" panose="020F0502020204030204" pitchFamily="34" charset="0"/>
              </a:rPr>
              <a:t>Software licensing</a:t>
            </a:r>
            <a:endParaRPr lang="en-US" sz="1400" dirty="0">
              <a:latin typeface="Arial Narrow" panose="020B0606020202030204" pitchFamily="34" charset="0"/>
            </a:endParaRPr>
          </a:p>
        </p:txBody>
      </p:sp>
      <p:sp>
        <p:nvSpPr>
          <p:cNvPr id="180" name="TextBox 179">
            <a:extLst>
              <a:ext uri="{FF2B5EF4-FFF2-40B4-BE49-F238E27FC236}">
                <a16:creationId xmlns:a16="http://schemas.microsoft.com/office/drawing/2014/main" id="{7F9E6E2A-C31C-40EA-A72A-EFE683F8AFA2}"/>
              </a:ext>
            </a:extLst>
          </p:cNvPr>
          <p:cNvSpPr txBox="1"/>
          <p:nvPr/>
        </p:nvSpPr>
        <p:spPr>
          <a:xfrm>
            <a:off x="331302" y="2919475"/>
            <a:ext cx="1210911" cy="523220"/>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a:t>
            </a:r>
          </a:p>
          <a:p>
            <a:pPr algn="r"/>
            <a:r>
              <a:rPr lang="en-US" sz="1400" b="0" i="0" dirty="0">
                <a:latin typeface="Arial Narrow" panose="020B0606020202030204" pitchFamily="34" charset="0"/>
                <a:cs typeface="Calibri" panose="020F0502020204030204" pitchFamily="34" charset="0"/>
              </a:rPr>
              <a:t>infrastructure</a:t>
            </a:r>
          </a:p>
        </p:txBody>
      </p:sp>
      <p:sp>
        <p:nvSpPr>
          <p:cNvPr id="182" name="TextBox 181">
            <a:extLst>
              <a:ext uri="{FF2B5EF4-FFF2-40B4-BE49-F238E27FC236}">
                <a16:creationId xmlns:a16="http://schemas.microsoft.com/office/drawing/2014/main" id="{4B23FA21-C5CD-4858-B1F3-3D075F87C9DE}"/>
              </a:ext>
            </a:extLst>
          </p:cNvPr>
          <p:cNvSpPr txBox="1"/>
          <p:nvPr/>
        </p:nvSpPr>
        <p:spPr>
          <a:xfrm>
            <a:off x="2036789" y="1522490"/>
            <a:ext cx="1901729" cy="523220"/>
          </a:xfrm>
          <a:prstGeom prst="rect">
            <a:avLst/>
          </a:prstGeom>
          <a:noFill/>
        </p:spPr>
        <p:txBody>
          <a:bodyPr wrap="square">
            <a:spAutoFit/>
          </a:bodyPr>
          <a:lstStyle/>
          <a:p>
            <a:r>
              <a:rPr lang="en-US" sz="1400" b="0" i="0" dirty="0">
                <a:latin typeface="Arial Narrow" panose="020B0606020202030204" pitchFamily="34" charset="0"/>
                <a:cs typeface="Calibri" panose="020F0502020204030204" pitchFamily="34" charset="0"/>
              </a:rPr>
              <a:t>Government &amp; universities</a:t>
            </a:r>
          </a:p>
          <a:p>
            <a:r>
              <a:rPr lang="en-US" sz="1400" b="0" i="0" dirty="0">
                <a:latin typeface="Arial Narrow" panose="020B0606020202030204" pitchFamily="34" charset="0"/>
                <a:cs typeface="Calibri" panose="020F0502020204030204" pitchFamily="34" charset="0"/>
              </a:rPr>
              <a:t>research focus </a:t>
            </a:r>
            <a:endParaRPr lang="en-US" sz="1400" dirty="0">
              <a:latin typeface="Arial Narrow" panose="020B0606020202030204" pitchFamily="34" charset="0"/>
            </a:endParaRPr>
          </a:p>
        </p:txBody>
      </p:sp>
      <p:sp>
        <p:nvSpPr>
          <p:cNvPr id="183" name="TextBox 182">
            <a:extLst>
              <a:ext uri="{FF2B5EF4-FFF2-40B4-BE49-F238E27FC236}">
                <a16:creationId xmlns:a16="http://schemas.microsoft.com/office/drawing/2014/main" id="{28D80FC2-BB5E-49CB-BD1F-2B25E489F3B9}"/>
              </a:ext>
            </a:extLst>
          </p:cNvPr>
          <p:cNvSpPr txBox="1"/>
          <p:nvPr/>
        </p:nvSpPr>
        <p:spPr>
          <a:xfrm rot="1845670">
            <a:off x="5029856" y="1766536"/>
            <a:ext cx="989373" cy="369332"/>
          </a:xfrm>
          <a:prstGeom prst="rect">
            <a:avLst/>
          </a:prstGeom>
          <a:noFill/>
        </p:spPr>
        <p:txBody>
          <a:bodyPr wrap="none" rtlCol="0">
            <a:spAutoFit/>
          </a:bodyPr>
          <a:lstStyle/>
          <a:p>
            <a:r>
              <a:rPr lang="en-US" spc="300" dirty="0">
                <a:latin typeface="Arial Narrow" panose="020B0606020202030204" pitchFamily="34" charset="0"/>
              </a:rPr>
              <a:t>LEGAL</a:t>
            </a:r>
          </a:p>
        </p:txBody>
      </p:sp>
      <p:sp>
        <p:nvSpPr>
          <p:cNvPr id="184" name="TextBox 183">
            <a:extLst>
              <a:ext uri="{FF2B5EF4-FFF2-40B4-BE49-F238E27FC236}">
                <a16:creationId xmlns:a16="http://schemas.microsoft.com/office/drawing/2014/main" id="{D15305DD-3E5F-4718-9C5A-150EC6766E35}"/>
              </a:ext>
            </a:extLst>
          </p:cNvPr>
          <p:cNvSpPr txBox="1"/>
          <p:nvPr/>
        </p:nvSpPr>
        <p:spPr>
          <a:xfrm rot="19087908">
            <a:off x="6008142" y="2880430"/>
            <a:ext cx="1842749" cy="369332"/>
          </a:xfrm>
          <a:prstGeom prst="rect">
            <a:avLst/>
          </a:prstGeom>
          <a:noFill/>
        </p:spPr>
        <p:txBody>
          <a:bodyPr wrap="none" rtlCol="0">
            <a:spAutoFit/>
          </a:bodyPr>
          <a:lstStyle/>
          <a:p>
            <a:r>
              <a:rPr lang="en-US" dirty="0">
                <a:latin typeface="Arial Narrow" panose="020B0606020202030204" pitchFamily="34" charset="0"/>
              </a:rPr>
              <a:t>ENVIRONMENTAL</a:t>
            </a:r>
          </a:p>
        </p:txBody>
      </p:sp>
      <p:sp>
        <p:nvSpPr>
          <p:cNvPr id="188" name="TextBox 187">
            <a:extLst>
              <a:ext uri="{FF2B5EF4-FFF2-40B4-BE49-F238E27FC236}">
                <a16:creationId xmlns:a16="http://schemas.microsoft.com/office/drawing/2014/main" id="{F0C4943E-18FC-43DE-ADC5-D5374CA82DC7}"/>
              </a:ext>
            </a:extLst>
          </p:cNvPr>
          <p:cNvSpPr txBox="1"/>
          <p:nvPr/>
        </p:nvSpPr>
        <p:spPr>
          <a:xfrm>
            <a:off x="2125657" y="890453"/>
            <a:ext cx="91242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Advertising</a:t>
            </a:r>
          </a:p>
          <a:p>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89" name="TextBox 188">
            <a:extLst>
              <a:ext uri="{FF2B5EF4-FFF2-40B4-BE49-F238E27FC236}">
                <a16:creationId xmlns:a16="http://schemas.microsoft.com/office/drawing/2014/main" id="{F935B2E3-3A34-4102-AB74-E50CB98182C6}"/>
              </a:ext>
            </a:extLst>
          </p:cNvPr>
          <p:cNvSpPr txBox="1"/>
          <p:nvPr/>
        </p:nvSpPr>
        <p:spPr>
          <a:xfrm>
            <a:off x="3969426" y="1487799"/>
            <a:ext cx="1124219"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Discrimination</a:t>
            </a:r>
          </a:p>
          <a:p>
            <a:pPr algn="ct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94" name="TextBox 193">
            <a:extLst>
              <a:ext uri="{FF2B5EF4-FFF2-40B4-BE49-F238E27FC236}">
                <a16:creationId xmlns:a16="http://schemas.microsoft.com/office/drawing/2014/main" id="{53E3B419-226C-4174-B1D1-8C62D03A54BB}"/>
              </a:ext>
            </a:extLst>
          </p:cNvPr>
          <p:cNvSpPr txBox="1"/>
          <p:nvPr/>
        </p:nvSpPr>
        <p:spPr>
          <a:xfrm>
            <a:off x="468719" y="331511"/>
            <a:ext cx="1517454" cy="307777"/>
          </a:xfrm>
          <a:prstGeom prst="rect">
            <a:avLst/>
          </a:prstGeom>
          <a:noFill/>
        </p:spPr>
        <p:txBody>
          <a:bodyPr wrap="square">
            <a:spAutoFit/>
          </a:bodyPr>
          <a:lstStyle/>
          <a:p>
            <a:r>
              <a:rPr lang="en-US" sz="1400" b="0" i="0" dirty="0">
                <a:latin typeface="Arial Narrow" panose="020B0606020202030204" pitchFamily="34" charset="0"/>
              </a:rPr>
              <a:t>Product safety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5" name="TextBox 194">
            <a:extLst>
              <a:ext uri="{FF2B5EF4-FFF2-40B4-BE49-F238E27FC236}">
                <a16:creationId xmlns:a16="http://schemas.microsoft.com/office/drawing/2014/main" id="{554BB5F4-6369-4E23-936A-4CF3365756F1}"/>
              </a:ext>
            </a:extLst>
          </p:cNvPr>
          <p:cNvSpPr txBox="1"/>
          <p:nvPr/>
        </p:nvSpPr>
        <p:spPr>
          <a:xfrm>
            <a:off x="577172" y="727137"/>
            <a:ext cx="1575067" cy="307777"/>
          </a:xfrm>
          <a:prstGeom prst="rect">
            <a:avLst/>
          </a:prstGeom>
          <a:noFill/>
        </p:spPr>
        <p:txBody>
          <a:bodyPr wrap="square">
            <a:spAutoFit/>
          </a:bodyPr>
          <a:lstStyle/>
          <a:p>
            <a:r>
              <a:rPr lang="en-US" sz="1400" b="0" i="0" dirty="0">
                <a:latin typeface="Arial Narrow" panose="020B0606020202030204" pitchFamily="34" charset="0"/>
              </a:rPr>
              <a:t>Product labeling </a:t>
            </a:r>
            <a:r>
              <a:rPr lang="en-US" sz="1400" b="0" i="0" u="sng" dirty="0">
                <a:highlight>
                  <a:srgbClr val="E6E6E6"/>
                </a:highlight>
                <a:latin typeface="Arial Narrow" panose="020B0606020202030204" pitchFamily="34" charset="0"/>
              </a:rPr>
              <a:t>laws</a:t>
            </a:r>
            <a:endParaRPr lang="en-US" sz="1400" u="sng" dirty="0">
              <a:highlight>
                <a:srgbClr val="E6E6E6"/>
              </a:highlight>
              <a:latin typeface="Arial Narrow" panose="020B0606020202030204" pitchFamily="34" charset="0"/>
            </a:endParaRPr>
          </a:p>
        </p:txBody>
      </p:sp>
      <p:sp>
        <p:nvSpPr>
          <p:cNvPr id="196" name="TextBox 195">
            <a:extLst>
              <a:ext uri="{FF2B5EF4-FFF2-40B4-BE49-F238E27FC236}">
                <a16:creationId xmlns:a16="http://schemas.microsoft.com/office/drawing/2014/main" id="{AC2914E6-CAF6-47D0-8E81-4B9EC3959862}"/>
              </a:ext>
            </a:extLst>
          </p:cNvPr>
          <p:cNvSpPr txBox="1"/>
          <p:nvPr/>
        </p:nvSpPr>
        <p:spPr>
          <a:xfrm>
            <a:off x="3003567" y="974053"/>
            <a:ext cx="1025637" cy="523220"/>
          </a:xfrm>
          <a:prstGeom prst="rect">
            <a:avLst/>
          </a:prstGeom>
          <a:noFill/>
        </p:spPr>
        <p:txBody>
          <a:bodyPr wrap="square">
            <a:spAutoFit/>
          </a:bodyPr>
          <a:lstStyle/>
          <a:p>
            <a:r>
              <a:rPr lang="en-US" sz="1400" b="0" i="0" dirty="0">
                <a:latin typeface="Arial Narrow" panose="020B0606020202030204" pitchFamily="34" charset="0"/>
              </a:rPr>
              <a:t>Antitrust and bribery </a:t>
            </a:r>
            <a:r>
              <a:rPr lang="en-US" sz="1400" b="0" i="0" u="sng" dirty="0">
                <a:highlight>
                  <a:srgbClr val="E6E6E6"/>
                </a:highlight>
                <a:latin typeface="Arial Narrow" panose="020B0606020202030204" pitchFamily="34" charset="0"/>
              </a:rPr>
              <a:t>laws</a:t>
            </a:r>
          </a:p>
        </p:txBody>
      </p:sp>
      <p:sp>
        <p:nvSpPr>
          <p:cNvPr id="200" name="TextBox 199">
            <a:extLst>
              <a:ext uri="{FF2B5EF4-FFF2-40B4-BE49-F238E27FC236}">
                <a16:creationId xmlns:a16="http://schemas.microsoft.com/office/drawing/2014/main" id="{EA0DFC50-0CEA-4CF3-8A56-CB2CEBA4B32D}"/>
              </a:ext>
            </a:extLst>
          </p:cNvPr>
          <p:cNvSpPr txBox="1"/>
          <p:nvPr/>
        </p:nvSpPr>
        <p:spPr>
          <a:xfrm>
            <a:off x="3283326" y="8109"/>
            <a:ext cx="1010202" cy="738664"/>
          </a:xfrm>
          <a:prstGeom prst="rect">
            <a:avLst/>
          </a:prstGeom>
          <a:noFill/>
        </p:spPr>
        <p:txBody>
          <a:bodyPr wrap="square">
            <a:spAutoFit/>
          </a:bodyPr>
          <a:lstStyle/>
          <a:p>
            <a:r>
              <a:rPr lang="en-US" sz="1400" dirty="0">
                <a:latin typeface="Arial Narrow" panose="020B0606020202030204" pitchFamily="34" charset="0"/>
              </a:rPr>
              <a:t>Local</a:t>
            </a:r>
          </a:p>
          <a:p>
            <a:r>
              <a:rPr lang="en-US" sz="1400" dirty="0">
                <a:latin typeface="Arial Narrow" panose="020B0606020202030204" pitchFamily="34" charset="0"/>
              </a:rPr>
              <a:t>government</a:t>
            </a:r>
          </a:p>
          <a:p>
            <a:r>
              <a:rPr lang="en-US" sz="1400" u="sng" dirty="0">
                <a:highlight>
                  <a:srgbClr val="E6E6E6"/>
                </a:highlight>
                <a:latin typeface="Arial Narrow" panose="020B0606020202030204" pitchFamily="34" charset="0"/>
              </a:rPr>
              <a:t>bylaws</a:t>
            </a:r>
          </a:p>
        </p:txBody>
      </p:sp>
      <p:sp>
        <p:nvSpPr>
          <p:cNvPr id="202" name="TextBox 201">
            <a:extLst>
              <a:ext uri="{FF2B5EF4-FFF2-40B4-BE49-F238E27FC236}">
                <a16:creationId xmlns:a16="http://schemas.microsoft.com/office/drawing/2014/main" id="{ECAFD826-1228-44CB-905A-E22261E7068C}"/>
              </a:ext>
            </a:extLst>
          </p:cNvPr>
          <p:cNvSpPr txBox="1"/>
          <p:nvPr/>
        </p:nvSpPr>
        <p:spPr>
          <a:xfrm>
            <a:off x="4474916" y="427319"/>
            <a:ext cx="1010202" cy="738664"/>
          </a:xfrm>
          <a:prstGeom prst="rect">
            <a:avLst/>
          </a:prstGeom>
          <a:solidFill>
            <a:srgbClr val="CCFF66"/>
          </a:solidFill>
        </p:spPr>
        <p:txBody>
          <a:bodyPr wrap="square">
            <a:spAutoFit/>
          </a:bodyPr>
          <a:lstStyle/>
          <a:p>
            <a:r>
              <a:rPr lang="en-US" sz="1400" b="0" i="0" dirty="0">
                <a:latin typeface="Arial Narrow" panose="020B0606020202030204" pitchFamily="34" charset="0"/>
              </a:rPr>
              <a:t>International</a:t>
            </a:r>
          </a:p>
          <a:p>
            <a:r>
              <a:rPr lang="en-US" sz="1400" b="0" i="0" dirty="0">
                <a:latin typeface="Arial Narrow" panose="020B0606020202030204" pitchFamily="34" charset="0"/>
              </a:rPr>
              <a:t>and national</a:t>
            </a:r>
          </a:p>
          <a:p>
            <a:r>
              <a:rPr lang="en-US" sz="1400" b="0" i="0" dirty="0">
                <a:highlight>
                  <a:srgbClr val="E6E6E6"/>
                </a:highlight>
                <a:latin typeface="Arial Narrow" panose="020B0606020202030204" pitchFamily="34" charset="0"/>
              </a:rPr>
              <a:t>standards</a:t>
            </a:r>
          </a:p>
        </p:txBody>
      </p:sp>
      <p:sp>
        <p:nvSpPr>
          <p:cNvPr id="203" name="TextBox 202">
            <a:extLst>
              <a:ext uri="{FF2B5EF4-FFF2-40B4-BE49-F238E27FC236}">
                <a16:creationId xmlns:a16="http://schemas.microsoft.com/office/drawing/2014/main" id="{2DA7DC92-E2E1-42BE-87CE-CB3A76F5E920}"/>
              </a:ext>
            </a:extLst>
          </p:cNvPr>
          <p:cNvSpPr txBox="1"/>
          <p:nvPr/>
        </p:nvSpPr>
        <p:spPr>
          <a:xfrm>
            <a:off x="6716830" y="994445"/>
            <a:ext cx="764953" cy="738664"/>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a:t>
            </a:r>
          </a:p>
          <a:p>
            <a:r>
              <a:rPr lang="en-US" sz="1400" b="0" i="0" dirty="0">
                <a:latin typeface="Arial Narrow" panose="020B0606020202030204" pitchFamily="34" charset="0"/>
                <a:cs typeface="Calibri" panose="020F0502020204030204" pitchFamily="34" charset="0"/>
              </a:rPr>
              <a:t>towards</a:t>
            </a:r>
          </a:p>
          <a:p>
            <a:r>
              <a:rPr lang="en-US" sz="1400" b="0" i="0" dirty="0">
                <a:latin typeface="Arial Narrow" panose="020B0606020202030204" pitchFamily="34" charset="0"/>
                <a:cs typeface="Calibri" panose="020F0502020204030204" pitchFamily="34" charset="0"/>
              </a:rPr>
              <a:t>recycling</a:t>
            </a:r>
          </a:p>
        </p:txBody>
      </p:sp>
      <p:sp>
        <p:nvSpPr>
          <p:cNvPr id="204" name="TextBox 203">
            <a:extLst>
              <a:ext uri="{FF2B5EF4-FFF2-40B4-BE49-F238E27FC236}">
                <a16:creationId xmlns:a16="http://schemas.microsoft.com/office/drawing/2014/main" id="{ABC6F087-268E-42D9-8F36-1C97E43C4127}"/>
              </a:ext>
            </a:extLst>
          </p:cNvPr>
          <p:cNvSpPr txBox="1"/>
          <p:nvPr/>
        </p:nvSpPr>
        <p:spPr>
          <a:xfrm>
            <a:off x="6113019" y="1793861"/>
            <a:ext cx="10118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Environment</a:t>
            </a:r>
          </a:p>
          <a:p>
            <a:r>
              <a:rPr lang="en-US" sz="1400" b="0" i="0" dirty="0">
                <a:highlight>
                  <a:srgbClr val="E6E6E6"/>
                </a:highlight>
                <a:latin typeface="Arial Narrow" panose="020B0606020202030204" pitchFamily="34" charset="0"/>
                <a:cs typeface="Calibri" panose="020F0502020204030204" pitchFamily="34" charset="0"/>
              </a:rPr>
              <a:t>standards</a:t>
            </a:r>
          </a:p>
        </p:txBody>
      </p:sp>
      <p:sp>
        <p:nvSpPr>
          <p:cNvPr id="205" name="TextBox 204">
            <a:extLst>
              <a:ext uri="{FF2B5EF4-FFF2-40B4-BE49-F238E27FC236}">
                <a16:creationId xmlns:a16="http://schemas.microsoft.com/office/drawing/2014/main" id="{021D0A44-E385-4A42-8AD0-8B3351EEEDCF}"/>
              </a:ext>
            </a:extLst>
          </p:cNvPr>
          <p:cNvSpPr txBox="1"/>
          <p:nvPr/>
        </p:nvSpPr>
        <p:spPr>
          <a:xfrm>
            <a:off x="6921388" y="351625"/>
            <a:ext cx="1168910"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Attitude toward</a:t>
            </a:r>
          </a:p>
          <a:p>
            <a:r>
              <a:rPr lang="en-US" sz="1400" b="0" i="0" dirty="0">
                <a:latin typeface="Arial Narrow" panose="020B0606020202030204" pitchFamily="34" charset="0"/>
                <a:cs typeface="Calibri" panose="020F0502020204030204" pitchFamily="34" charset="0"/>
              </a:rPr>
              <a:t>waste disposal</a:t>
            </a:r>
          </a:p>
        </p:txBody>
      </p:sp>
      <p:sp>
        <p:nvSpPr>
          <p:cNvPr id="206" name="TextBox 205">
            <a:extLst>
              <a:ext uri="{FF2B5EF4-FFF2-40B4-BE49-F238E27FC236}">
                <a16:creationId xmlns:a16="http://schemas.microsoft.com/office/drawing/2014/main" id="{CD70D5C9-3D0F-4EA0-A727-4EEC6AB76FA1}"/>
              </a:ext>
            </a:extLst>
          </p:cNvPr>
          <p:cNvSpPr txBox="1"/>
          <p:nvPr/>
        </p:nvSpPr>
        <p:spPr>
          <a:xfrm>
            <a:off x="8379735" y="832729"/>
            <a:ext cx="1480345"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sustainable energy</a:t>
            </a:r>
          </a:p>
        </p:txBody>
      </p:sp>
      <p:sp>
        <p:nvSpPr>
          <p:cNvPr id="207" name="TextBox 206">
            <a:extLst>
              <a:ext uri="{FF2B5EF4-FFF2-40B4-BE49-F238E27FC236}">
                <a16:creationId xmlns:a16="http://schemas.microsoft.com/office/drawing/2014/main" id="{BD9B2011-380B-4E58-9364-04F3E28C0FC7}"/>
              </a:ext>
            </a:extLst>
          </p:cNvPr>
          <p:cNvSpPr txBox="1"/>
          <p:nvPr/>
        </p:nvSpPr>
        <p:spPr>
          <a:xfrm>
            <a:off x="9121284" y="69901"/>
            <a:ext cx="789913"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NGO</a:t>
            </a:r>
          </a:p>
          <a:p>
            <a:r>
              <a:rPr lang="en-US" sz="1400" dirty="0">
                <a:latin typeface="Arial Narrow" panose="020B0606020202030204" pitchFamily="34" charset="0"/>
                <a:cs typeface="Calibri" panose="020F0502020204030204" pitchFamily="34" charset="0"/>
              </a:rPr>
              <a:t>needs</a:t>
            </a:r>
            <a:endParaRPr lang="en-US" sz="1400" b="0" i="0" dirty="0">
              <a:latin typeface="Arial Narrow" panose="020B0606020202030204" pitchFamily="34" charset="0"/>
              <a:cs typeface="Calibri" panose="020F0502020204030204" pitchFamily="34" charset="0"/>
            </a:endParaRPr>
          </a:p>
        </p:txBody>
      </p:sp>
      <p:sp>
        <p:nvSpPr>
          <p:cNvPr id="208" name="TextBox 207">
            <a:extLst>
              <a:ext uri="{FF2B5EF4-FFF2-40B4-BE49-F238E27FC236}">
                <a16:creationId xmlns:a16="http://schemas.microsoft.com/office/drawing/2014/main" id="{F341CCDD-C8B2-4CB0-9358-02A51F343908}"/>
              </a:ext>
            </a:extLst>
          </p:cNvPr>
          <p:cNvSpPr txBox="1"/>
          <p:nvPr/>
        </p:nvSpPr>
        <p:spPr>
          <a:xfrm>
            <a:off x="7620789" y="1871190"/>
            <a:ext cx="832279"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Natural</a:t>
            </a:r>
          </a:p>
          <a:p>
            <a:r>
              <a:rPr lang="en-US" sz="1400" b="0" i="0" dirty="0">
                <a:latin typeface="Arial Narrow" panose="020B0606020202030204" pitchFamily="34" charset="0"/>
                <a:cs typeface="Calibri" panose="020F0502020204030204" pitchFamily="34" charset="0"/>
              </a:rPr>
              <a:t>resources</a:t>
            </a:r>
          </a:p>
        </p:txBody>
      </p:sp>
      <p:sp>
        <p:nvSpPr>
          <p:cNvPr id="209" name="TextBox 208">
            <a:extLst>
              <a:ext uri="{FF2B5EF4-FFF2-40B4-BE49-F238E27FC236}">
                <a16:creationId xmlns:a16="http://schemas.microsoft.com/office/drawing/2014/main" id="{2D46DC1F-9679-4595-BDC4-8542570BD5DA}"/>
              </a:ext>
            </a:extLst>
          </p:cNvPr>
          <p:cNvSpPr txBox="1"/>
          <p:nvPr/>
        </p:nvSpPr>
        <p:spPr>
          <a:xfrm>
            <a:off x="8413853" y="1369939"/>
            <a:ext cx="1362867" cy="523220"/>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Attitude towards</a:t>
            </a:r>
          </a:p>
          <a:p>
            <a:r>
              <a:rPr lang="en-US" sz="1400" b="0" i="0" dirty="0">
                <a:latin typeface="Arial Narrow" panose="020B0606020202030204" pitchFamily="34" charset="0"/>
                <a:cs typeface="Calibri" panose="020F0502020204030204" pitchFamily="34" charset="0"/>
              </a:rPr>
              <a:t>green products</a:t>
            </a:r>
          </a:p>
        </p:txBody>
      </p:sp>
      <p:sp>
        <p:nvSpPr>
          <p:cNvPr id="80" name="TextBox 79">
            <a:extLst>
              <a:ext uri="{FF2B5EF4-FFF2-40B4-BE49-F238E27FC236}">
                <a16:creationId xmlns:a16="http://schemas.microsoft.com/office/drawing/2014/main" id="{FFC400B5-C656-4CE7-9242-B1B13CA78261}"/>
              </a:ext>
            </a:extLst>
          </p:cNvPr>
          <p:cNvSpPr txBox="1"/>
          <p:nvPr/>
        </p:nvSpPr>
        <p:spPr>
          <a:xfrm>
            <a:off x="8707523" y="3857140"/>
            <a:ext cx="1461026" cy="307777"/>
          </a:xfrm>
          <a:prstGeom prst="rect">
            <a:avLst/>
          </a:prstGeom>
          <a:noFill/>
        </p:spPr>
        <p:txBody>
          <a:bodyPr wrap="square">
            <a:spAutoFit/>
          </a:bodyPr>
          <a:lstStyle/>
          <a:p>
            <a:r>
              <a:rPr lang="en-US" sz="1400" b="0" i="0" dirty="0">
                <a:latin typeface="Arial Narrow" panose="020B0606020202030204" pitchFamily="34" charset="0"/>
              </a:rPr>
              <a:t>Age distribution</a:t>
            </a:r>
          </a:p>
        </p:txBody>
      </p:sp>
      <p:sp>
        <p:nvSpPr>
          <p:cNvPr id="82" name="TextBox 81">
            <a:extLst>
              <a:ext uri="{FF2B5EF4-FFF2-40B4-BE49-F238E27FC236}">
                <a16:creationId xmlns:a16="http://schemas.microsoft.com/office/drawing/2014/main" id="{4ECA81D4-B348-4757-ADB3-6066C838C9C8}"/>
              </a:ext>
            </a:extLst>
          </p:cNvPr>
          <p:cNvSpPr txBox="1"/>
          <p:nvPr/>
        </p:nvSpPr>
        <p:spPr>
          <a:xfrm>
            <a:off x="7881293" y="-10686"/>
            <a:ext cx="1361043" cy="307777"/>
          </a:xfrm>
          <a:prstGeom prst="rect">
            <a:avLst/>
          </a:prstGeom>
          <a:no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Climate change</a:t>
            </a:r>
          </a:p>
        </p:txBody>
      </p:sp>
      <p:sp>
        <p:nvSpPr>
          <p:cNvPr id="83" name="TextBox 82">
            <a:extLst>
              <a:ext uri="{FF2B5EF4-FFF2-40B4-BE49-F238E27FC236}">
                <a16:creationId xmlns:a16="http://schemas.microsoft.com/office/drawing/2014/main" id="{900DC51B-48D1-472B-BC5C-9C3F84B05719}"/>
              </a:ext>
            </a:extLst>
          </p:cNvPr>
          <p:cNvSpPr txBox="1"/>
          <p:nvPr/>
        </p:nvSpPr>
        <p:spPr>
          <a:xfrm>
            <a:off x="4859626" y="6654"/>
            <a:ext cx="625492" cy="307777"/>
          </a:xfrm>
          <a:prstGeom prst="rect">
            <a:avLst/>
          </a:prstGeom>
          <a:noFill/>
        </p:spPr>
        <p:txBody>
          <a:bodyPr wrap="none" rtlCol="0" anchor="ctr">
            <a:spAutoFit/>
          </a:bodyPr>
          <a:lstStyle/>
          <a:p>
            <a:pPr algn="r"/>
            <a:r>
              <a:rPr lang="en-US" sz="1400" dirty="0">
                <a:latin typeface="Arial Narrow" panose="020B0606020202030204" pitchFamily="34" charset="0"/>
                <a:cs typeface="Calibri" panose="020F0502020204030204" pitchFamily="34" charset="0"/>
              </a:rPr>
              <a:t>Ethical</a:t>
            </a:r>
            <a:endParaRPr lang="en-US" sz="1400" b="0" i="0" dirty="0">
              <a:latin typeface="Arial Narrow" panose="020B0606020202030204" pitchFamily="34" charset="0"/>
              <a:cs typeface="Calibri" panose="020F0502020204030204" pitchFamily="34" charset="0"/>
            </a:endParaRPr>
          </a:p>
        </p:txBody>
      </p:sp>
      <p:sp>
        <p:nvSpPr>
          <p:cNvPr id="85" name="TextBox 84">
            <a:extLst>
              <a:ext uri="{FF2B5EF4-FFF2-40B4-BE49-F238E27FC236}">
                <a16:creationId xmlns:a16="http://schemas.microsoft.com/office/drawing/2014/main" id="{1D0B6F6F-653A-4308-ABA5-8686A7A4491D}"/>
              </a:ext>
            </a:extLst>
          </p:cNvPr>
          <p:cNvSpPr txBox="1"/>
          <p:nvPr/>
        </p:nvSpPr>
        <p:spPr>
          <a:xfrm>
            <a:off x="5733878" y="6654"/>
            <a:ext cx="1093569"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Cross-cultural</a:t>
            </a:r>
            <a:endParaRPr lang="en-US" sz="1400" b="0" i="0" dirty="0">
              <a:latin typeface="Arial Narrow" panose="020B0606020202030204" pitchFamily="34" charset="0"/>
              <a:cs typeface="Calibri" panose="020F0502020204030204" pitchFamily="34" charset="0"/>
            </a:endParaRPr>
          </a:p>
        </p:txBody>
      </p:sp>
      <p:sp>
        <p:nvSpPr>
          <p:cNvPr id="86" name="TextBox 85">
            <a:extLst>
              <a:ext uri="{FF2B5EF4-FFF2-40B4-BE49-F238E27FC236}">
                <a16:creationId xmlns:a16="http://schemas.microsoft.com/office/drawing/2014/main" id="{A490C3F9-BD1B-47C0-8A55-D91ACA18BEAB}"/>
              </a:ext>
            </a:extLst>
          </p:cNvPr>
          <p:cNvSpPr txBox="1"/>
          <p:nvPr/>
        </p:nvSpPr>
        <p:spPr>
          <a:xfrm>
            <a:off x="4375224" y="4236066"/>
            <a:ext cx="1972970" cy="307777"/>
          </a:xfrm>
          <a:prstGeom prst="rect">
            <a:avLst/>
          </a:prstGeom>
          <a:noFill/>
        </p:spPr>
        <p:txBody>
          <a:bodyPr wrap="square" rtlCol="0" anchor="ctr">
            <a:spAutoFit/>
          </a:bodyPr>
          <a:lstStyle/>
          <a:p>
            <a:pPr algn="r"/>
            <a:r>
              <a:rPr lang="en-US" sz="1400" b="0" i="0" dirty="0">
                <a:latin typeface="Arial Narrow" panose="020B0606020202030204" pitchFamily="34" charset="0"/>
                <a:cs typeface="Calibri" panose="020F0502020204030204" pitchFamily="34" charset="0"/>
              </a:rPr>
              <a:t>Access to basic information</a:t>
            </a:r>
          </a:p>
        </p:txBody>
      </p:sp>
      <p:sp>
        <p:nvSpPr>
          <p:cNvPr id="88" name="TextBox 87">
            <a:extLst>
              <a:ext uri="{FF2B5EF4-FFF2-40B4-BE49-F238E27FC236}">
                <a16:creationId xmlns:a16="http://schemas.microsoft.com/office/drawing/2014/main" id="{5534159A-78FE-4D64-AA9A-8D0B7C44B3A8}"/>
              </a:ext>
            </a:extLst>
          </p:cNvPr>
          <p:cNvSpPr txBox="1"/>
          <p:nvPr/>
        </p:nvSpPr>
        <p:spPr>
          <a:xfrm>
            <a:off x="5733878" y="322177"/>
            <a:ext cx="995785"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International</a:t>
            </a:r>
            <a:endParaRPr lang="en-US" sz="1400" b="0" i="0" dirty="0">
              <a:latin typeface="Arial Narrow" panose="020B0606020202030204" pitchFamily="34" charset="0"/>
              <a:cs typeface="Calibri" panose="020F0502020204030204" pitchFamily="34" charset="0"/>
            </a:endParaRPr>
          </a:p>
        </p:txBody>
      </p:sp>
      <p:sp>
        <p:nvSpPr>
          <p:cNvPr id="89" name="TextBox 88">
            <a:extLst>
              <a:ext uri="{FF2B5EF4-FFF2-40B4-BE49-F238E27FC236}">
                <a16:creationId xmlns:a16="http://schemas.microsoft.com/office/drawing/2014/main" id="{73DDC1BB-F555-45AC-A4E4-94E6C264199E}"/>
              </a:ext>
            </a:extLst>
          </p:cNvPr>
          <p:cNvSpPr txBox="1"/>
          <p:nvPr/>
        </p:nvSpPr>
        <p:spPr>
          <a:xfrm>
            <a:off x="5770746" y="1071855"/>
            <a:ext cx="970137" cy="307777"/>
          </a:xfrm>
          <a:prstGeom prst="rect">
            <a:avLst/>
          </a:prstGeom>
          <a:noFill/>
        </p:spPr>
        <p:txBody>
          <a:bodyPr wrap="none" rtlCol="0" anchor="ctr">
            <a:spAutoFit/>
          </a:bodyPr>
          <a:lstStyle/>
          <a:p>
            <a:r>
              <a:rPr lang="en-US" sz="1400" dirty="0">
                <a:latin typeface="Arial Narrow" panose="020B0606020202030204" pitchFamily="34" charset="0"/>
                <a:cs typeface="Calibri" panose="020F0502020204030204" pitchFamily="34" charset="0"/>
              </a:rPr>
              <a:t>Competition</a:t>
            </a:r>
            <a:endParaRPr lang="en-US" sz="1400" b="0" i="0" dirty="0">
              <a:latin typeface="Arial Narrow" panose="020B0606020202030204" pitchFamily="34" charset="0"/>
              <a:cs typeface="Calibri" panose="020F0502020204030204" pitchFamily="34" charset="0"/>
            </a:endParaRPr>
          </a:p>
        </p:txBody>
      </p:sp>
      <p:grpSp>
        <p:nvGrpSpPr>
          <p:cNvPr id="90" name="Group 89">
            <a:extLst>
              <a:ext uri="{FF2B5EF4-FFF2-40B4-BE49-F238E27FC236}">
                <a16:creationId xmlns:a16="http://schemas.microsoft.com/office/drawing/2014/main" id="{B7F81E24-66D4-4A40-966F-7DCBC74DB5FA}"/>
              </a:ext>
            </a:extLst>
          </p:cNvPr>
          <p:cNvGrpSpPr/>
          <p:nvPr/>
        </p:nvGrpSpPr>
        <p:grpSpPr>
          <a:xfrm>
            <a:off x="9959957" y="835"/>
            <a:ext cx="2859309" cy="1875732"/>
            <a:chOff x="4282523" y="4233743"/>
            <a:chExt cx="2859309" cy="1875732"/>
          </a:xfrm>
        </p:grpSpPr>
        <p:grpSp>
          <p:nvGrpSpPr>
            <p:cNvPr id="91" name="Group 90">
              <a:extLst>
                <a:ext uri="{FF2B5EF4-FFF2-40B4-BE49-F238E27FC236}">
                  <a16:creationId xmlns:a16="http://schemas.microsoft.com/office/drawing/2014/main" id="{E6D17817-4015-4450-8EC4-C713651ABA95}"/>
                </a:ext>
              </a:extLst>
            </p:cNvPr>
            <p:cNvGrpSpPr/>
            <p:nvPr/>
          </p:nvGrpSpPr>
          <p:grpSpPr>
            <a:xfrm>
              <a:off x="4282523" y="4233743"/>
              <a:ext cx="1747217" cy="276999"/>
              <a:chOff x="4282523" y="4233743"/>
              <a:chExt cx="1747217" cy="276999"/>
            </a:xfrm>
          </p:grpSpPr>
          <p:sp>
            <p:nvSpPr>
              <p:cNvPr id="135" name="Oval 134">
                <a:extLst>
                  <a:ext uri="{FF2B5EF4-FFF2-40B4-BE49-F238E27FC236}">
                    <a16:creationId xmlns:a16="http://schemas.microsoft.com/office/drawing/2014/main" id="{5CC1F290-A7E0-4CD0-8E35-2C186BF15625}"/>
                  </a:ext>
                </a:extLst>
              </p:cNvPr>
              <p:cNvSpPr/>
              <p:nvPr/>
            </p:nvSpPr>
            <p:spPr>
              <a:xfrm>
                <a:off x="4282523" y="4262705"/>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7" name="TextBox 136">
                <a:extLst>
                  <a:ext uri="{FF2B5EF4-FFF2-40B4-BE49-F238E27FC236}">
                    <a16:creationId xmlns:a16="http://schemas.microsoft.com/office/drawing/2014/main" id="{1A219831-B5B2-4427-8445-F5EBACB911CD}"/>
                  </a:ext>
                </a:extLst>
              </p:cNvPr>
              <p:cNvSpPr txBox="1"/>
              <p:nvPr/>
            </p:nvSpPr>
            <p:spPr>
              <a:xfrm>
                <a:off x="4488016" y="4233743"/>
                <a:ext cx="1541724"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The Internet</a:t>
                </a:r>
                <a:endParaRPr lang="en-US" sz="1200" dirty="0">
                  <a:latin typeface="Arial Narrow" panose="020B0606020202030204" pitchFamily="34" charset="0"/>
                </a:endParaRPr>
              </a:p>
            </p:txBody>
          </p:sp>
        </p:grpSp>
        <p:grpSp>
          <p:nvGrpSpPr>
            <p:cNvPr id="92" name="Group 91">
              <a:extLst>
                <a:ext uri="{FF2B5EF4-FFF2-40B4-BE49-F238E27FC236}">
                  <a16:creationId xmlns:a16="http://schemas.microsoft.com/office/drawing/2014/main" id="{D2E10694-1786-49BD-B68D-F546131589DB}"/>
                </a:ext>
              </a:extLst>
            </p:cNvPr>
            <p:cNvGrpSpPr/>
            <p:nvPr/>
          </p:nvGrpSpPr>
          <p:grpSpPr>
            <a:xfrm>
              <a:off x="4282523" y="4411380"/>
              <a:ext cx="2090117" cy="276999"/>
              <a:chOff x="4282523" y="4411380"/>
              <a:chExt cx="2090117" cy="276999"/>
            </a:xfrm>
          </p:grpSpPr>
          <p:sp>
            <p:nvSpPr>
              <p:cNvPr id="131" name="Oval 130">
                <a:extLst>
                  <a:ext uri="{FF2B5EF4-FFF2-40B4-BE49-F238E27FC236}">
                    <a16:creationId xmlns:a16="http://schemas.microsoft.com/office/drawing/2014/main" id="{A25281BF-2FA6-4205-8929-833D6B1E146B}"/>
                  </a:ext>
                </a:extLst>
              </p:cNvPr>
              <p:cNvSpPr/>
              <p:nvPr/>
            </p:nvSpPr>
            <p:spPr>
              <a:xfrm>
                <a:off x="4282523" y="4440342"/>
                <a:ext cx="219075" cy="219075"/>
              </a:xfrm>
              <a:prstGeom prst="ellipse">
                <a:avLst/>
              </a:prstGeom>
              <a:solidFill>
                <a:srgbClr val="FF4B7E"/>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3" name="TextBox 132">
                <a:extLst>
                  <a:ext uri="{FF2B5EF4-FFF2-40B4-BE49-F238E27FC236}">
                    <a16:creationId xmlns:a16="http://schemas.microsoft.com/office/drawing/2014/main" id="{0A8F82B5-5107-432D-A054-09C1F2BC09CC}"/>
                  </a:ext>
                </a:extLst>
              </p:cNvPr>
              <p:cNvSpPr txBox="1"/>
              <p:nvPr/>
            </p:nvSpPr>
            <p:spPr>
              <a:xfrm>
                <a:off x="4488016" y="4411380"/>
                <a:ext cx="1884624"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Commercial databases</a:t>
                </a:r>
                <a:endParaRPr lang="en-US" sz="1200" dirty="0">
                  <a:latin typeface="Arial Narrow" panose="020B0606020202030204" pitchFamily="34" charset="0"/>
                </a:endParaRPr>
              </a:p>
            </p:txBody>
          </p:sp>
        </p:grpSp>
        <p:grpSp>
          <p:nvGrpSpPr>
            <p:cNvPr id="94" name="Group 93">
              <a:extLst>
                <a:ext uri="{FF2B5EF4-FFF2-40B4-BE49-F238E27FC236}">
                  <a16:creationId xmlns:a16="http://schemas.microsoft.com/office/drawing/2014/main" id="{F3B85EF1-5251-408F-9797-91ED63D9CF52}"/>
                </a:ext>
              </a:extLst>
            </p:cNvPr>
            <p:cNvGrpSpPr/>
            <p:nvPr/>
          </p:nvGrpSpPr>
          <p:grpSpPr>
            <a:xfrm>
              <a:off x="4282523" y="4589017"/>
              <a:ext cx="2013917" cy="276999"/>
              <a:chOff x="4282523" y="4589017"/>
              <a:chExt cx="2013917" cy="276999"/>
            </a:xfrm>
          </p:grpSpPr>
          <p:sp>
            <p:nvSpPr>
              <p:cNvPr id="129" name="Oval 128">
                <a:extLst>
                  <a:ext uri="{FF2B5EF4-FFF2-40B4-BE49-F238E27FC236}">
                    <a16:creationId xmlns:a16="http://schemas.microsoft.com/office/drawing/2014/main" id="{E88C1541-30E5-4B0B-9C40-860E7165BE39}"/>
                  </a:ext>
                </a:extLst>
              </p:cNvPr>
              <p:cNvSpPr/>
              <p:nvPr/>
            </p:nvSpPr>
            <p:spPr>
              <a:xfrm>
                <a:off x="4282523" y="4617979"/>
                <a:ext cx="219075" cy="219075"/>
              </a:xfrm>
              <a:prstGeom prst="ellipse">
                <a:avLst/>
              </a:prstGeom>
              <a:solidFill>
                <a:schemeClr val="accent4">
                  <a:lumMod val="60000"/>
                  <a:lumOff val="4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0" name="TextBox 129">
                <a:extLst>
                  <a:ext uri="{FF2B5EF4-FFF2-40B4-BE49-F238E27FC236}">
                    <a16:creationId xmlns:a16="http://schemas.microsoft.com/office/drawing/2014/main" id="{AA30E900-B599-45AA-985F-DD35943B813F}"/>
                  </a:ext>
                </a:extLst>
              </p:cNvPr>
              <p:cNvSpPr txBox="1"/>
              <p:nvPr/>
            </p:nvSpPr>
            <p:spPr>
              <a:xfrm>
                <a:off x="4488016" y="4589017"/>
                <a:ext cx="1808424"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Government databases</a:t>
                </a:r>
                <a:endParaRPr lang="en-US" sz="1200" dirty="0">
                  <a:latin typeface="Arial Narrow" panose="020B0606020202030204" pitchFamily="34" charset="0"/>
                </a:endParaRPr>
              </a:p>
            </p:txBody>
          </p:sp>
        </p:grpSp>
        <p:grpSp>
          <p:nvGrpSpPr>
            <p:cNvPr id="95" name="Group 94">
              <a:extLst>
                <a:ext uri="{FF2B5EF4-FFF2-40B4-BE49-F238E27FC236}">
                  <a16:creationId xmlns:a16="http://schemas.microsoft.com/office/drawing/2014/main" id="{A278FA4E-871E-4386-89D8-0F9F02345388}"/>
                </a:ext>
              </a:extLst>
            </p:cNvPr>
            <p:cNvGrpSpPr/>
            <p:nvPr/>
          </p:nvGrpSpPr>
          <p:grpSpPr>
            <a:xfrm>
              <a:off x="4282523" y="4766654"/>
              <a:ext cx="2366341" cy="276999"/>
              <a:chOff x="4282523" y="4766654"/>
              <a:chExt cx="2366341" cy="276999"/>
            </a:xfrm>
          </p:grpSpPr>
          <p:sp>
            <p:nvSpPr>
              <p:cNvPr id="127" name="Oval 126">
                <a:extLst>
                  <a:ext uri="{FF2B5EF4-FFF2-40B4-BE49-F238E27FC236}">
                    <a16:creationId xmlns:a16="http://schemas.microsoft.com/office/drawing/2014/main" id="{C1909C51-3A76-481C-A190-DD47ECC9D804}"/>
                  </a:ext>
                </a:extLst>
              </p:cNvPr>
              <p:cNvSpPr/>
              <p:nvPr/>
            </p:nvSpPr>
            <p:spPr>
              <a:xfrm>
                <a:off x="4282523" y="4795616"/>
                <a:ext cx="219075" cy="219075"/>
              </a:xfrm>
              <a:prstGeom prst="ellipse">
                <a:avLst/>
              </a:prstGeom>
              <a:solidFill>
                <a:srgbClr val="FFFF00"/>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8" name="TextBox 127">
                <a:extLst>
                  <a:ext uri="{FF2B5EF4-FFF2-40B4-BE49-F238E27FC236}">
                    <a16:creationId xmlns:a16="http://schemas.microsoft.com/office/drawing/2014/main" id="{C8D02222-8080-4C9C-99BC-150E288F701B}"/>
                  </a:ext>
                </a:extLst>
              </p:cNvPr>
              <p:cNvSpPr txBox="1"/>
              <p:nvPr/>
            </p:nvSpPr>
            <p:spPr>
              <a:xfrm>
                <a:off x="4488016" y="4766654"/>
                <a:ext cx="2160848"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Journals and newspapers</a:t>
                </a:r>
              </a:p>
            </p:txBody>
          </p:sp>
        </p:grpSp>
        <p:grpSp>
          <p:nvGrpSpPr>
            <p:cNvPr id="97" name="Group 96">
              <a:extLst>
                <a:ext uri="{FF2B5EF4-FFF2-40B4-BE49-F238E27FC236}">
                  <a16:creationId xmlns:a16="http://schemas.microsoft.com/office/drawing/2014/main" id="{9E52C55D-4A45-4539-8B7A-3766AF610F0A}"/>
                </a:ext>
              </a:extLst>
            </p:cNvPr>
            <p:cNvGrpSpPr/>
            <p:nvPr/>
          </p:nvGrpSpPr>
          <p:grpSpPr>
            <a:xfrm>
              <a:off x="4282523" y="4944291"/>
              <a:ext cx="2435239" cy="276999"/>
              <a:chOff x="4282523" y="4944291"/>
              <a:chExt cx="2435239" cy="276999"/>
            </a:xfrm>
          </p:grpSpPr>
          <p:sp>
            <p:nvSpPr>
              <p:cNvPr id="124" name="Oval 123">
                <a:extLst>
                  <a:ext uri="{FF2B5EF4-FFF2-40B4-BE49-F238E27FC236}">
                    <a16:creationId xmlns:a16="http://schemas.microsoft.com/office/drawing/2014/main" id="{74332520-D5BE-4BE9-B282-8B22A7FE1A51}"/>
                  </a:ext>
                </a:extLst>
              </p:cNvPr>
              <p:cNvSpPr/>
              <p:nvPr/>
            </p:nvSpPr>
            <p:spPr>
              <a:xfrm>
                <a:off x="4282523" y="4973253"/>
                <a:ext cx="219075" cy="219075"/>
              </a:xfrm>
              <a:prstGeom prst="ellipse">
                <a:avLst/>
              </a:prstGeom>
              <a:solidFill>
                <a:srgbClr val="CCFF66"/>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5" name="TextBox 124">
                <a:extLst>
                  <a:ext uri="{FF2B5EF4-FFF2-40B4-BE49-F238E27FC236}">
                    <a16:creationId xmlns:a16="http://schemas.microsoft.com/office/drawing/2014/main" id="{5B5DA381-049A-4BE2-8A40-3F14B90D2ADE}"/>
                  </a:ext>
                </a:extLst>
              </p:cNvPr>
              <p:cNvSpPr txBox="1"/>
              <p:nvPr/>
            </p:nvSpPr>
            <p:spPr>
              <a:xfrm>
                <a:off x="4488016" y="4944291"/>
                <a:ext cx="2229746" cy="276999"/>
              </a:xfrm>
              <a:prstGeom prst="rect">
                <a:avLst/>
              </a:prstGeom>
              <a:noFill/>
            </p:spPr>
            <p:txBody>
              <a:bodyPr wrap="square" anchor="ctr">
                <a:spAutoFit/>
              </a:bodyPr>
              <a:lstStyle/>
              <a:p>
                <a:r>
                  <a:rPr lang="en-US" sz="1200" dirty="0">
                    <a:solidFill>
                      <a:srgbClr val="202122"/>
                    </a:solidFill>
                    <a:latin typeface="Arial Narrow" panose="020B0606020202030204" pitchFamily="34" charset="0"/>
                  </a:rPr>
                  <a:t>Industry publications &amp; magazines</a:t>
                </a:r>
                <a:endParaRPr lang="en-US" sz="1200" dirty="0">
                  <a:latin typeface="Arial Narrow" panose="020B0606020202030204" pitchFamily="34" charset="0"/>
                </a:endParaRPr>
              </a:p>
            </p:txBody>
          </p:sp>
        </p:grpSp>
        <p:grpSp>
          <p:nvGrpSpPr>
            <p:cNvPr id="98" name="Group 97">
              <a:extLst>
                <a:ext uri="{FF2B5EF4-FFF2-40B4-BE49-F238E27FC236}">
                  <a16:creationId xmlns:a16="http://schemas.microsoft.com/office/drawing/2014/main" id="{7B78D5F1-7F61-48AB-AA50-C481990AEFFD}"/>
                </a:ext>
              </a:extLst>
            </p:cNvPr>
            <p:cNvGrpSpPr/>
            <p:nvPr/>
          </p:nvGrpSpPr>
          <p:grpSpPr>
            <a:xfrm>
              <a:off x="4282523" y="5121928"/>
              <a:ext cx="2859309" cy="276999"/>
              <a:chOff x="4282523" y="5121928"/>
              <a:chExt cx="2859309" cy="276999"/>
            </a:xfrm>
          </p:grpSpPr>
          <p:sp>
            <p:nvSpPr>
              <p:cNvPr id="121" name="Oval 120">
                <a:extLst>
                  <a:ext uri="{FF2B5EF4-FFF2-40B4-BE49-F238E27FC236}">
                    <a16:creationId xmlns:a16="http://schemas.microsoft.com/office/drawing/2014/main" id="{878A57F8-1887-47E8-AD7B-2A2DBA33390A}"/>
                  </a:ext>
                </a:extLst>
              </p:cNvPr>
              <p:cNvSpPr/>
              <p:nvPr/>
            </p:nvSpPr>
            <p:spPr>
              <a:xfrm>
                <a:off x="4282523" y="5150890"/>
                <a:ext cx="219075" cy="219075"/>
              </a:xfrm>
              <a:prstGeom prst="ellipse">
                <a:avLst/>
              </a:prstGeom>
              <a:solidFill>
                <a:schemeClr val="accent6">
                  <a:lumMod val="60000"/>
                  <a:lumOff val="4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2" name="TextBox 121">
                <a:extLst>
                  <a:ext uri="{FF2B5EF4-FFF2-40B4-BE49-F238E27FC236}">
                    <a16:creationId xmlns:a16="http://schemas.microsoft.com/office/drawing/2014/main" id="{0DB4DEBF-ED2E-4B72-979E-377DBEAC35BD}"/>
                  </a:ext>
                </a:extLst>
              </p:cNvPr>
              <p:cNvSpPr txBox="1"/>
              <p:nvPr/>
            </p:nvSpPr>
            <p:spPr>
              <a:xfrm>
                <a:off x="4488015" y="5121928"/>
                <a:ext cx="2653817"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Industry related conferences</a:t>
                </a:r>
              </a:p>
            </p:txBody>
          </p:sp>
        </p:grpSp>
        <p:grpSp>
          <p:nvGrpSpPr>
            <p:cNvPr id="100" name="Group 99">
              <a:extLst>
                <a:ext uri="{FF2B5EF4-FFF2-40B4-BE49-F238E27FC236}">
                  <a16:creationId xmlns:a16="http://schemas.microsoft.com/office/drawing/2014/main" id="{ABE73B50-AC27-478B-9643-A6414C8F5EB8}"/>
                </a:ext>
              </a:extLst>
            </p:cNvPr>
            <p:cNvGrpSpPr/>
            <p:nvPr/>
          </p:nvGrpSpPr>
          <p:grpSpPr>
            <a:xfrm>
              <a:off x="4282523" y="5299565"/>
              <a:ext cx="2435239" cy="276999"/>
              <a:chOff x="4282523" y="5299565"/>
              <a:chExt cx="2435239" cy="276999"/>
            </a:xfrm>
          </p:grpSpPr>
          <p:sp>
            <p:nvSpPr>
              <p:cNvPr id="118" name="Oval 117">
                <a:extLst>
                  <a:ext uri="{FF2B5EF4-FFF2-40B4-BE49-F238E27FC236}">
                    <a16:creationId xmlns:a16="http://schemas.microsoft.com/office/drawing/2014/main" id="{AC8B3AD2-88F6-4153-B1AF-0D44D02C7818}"/>
                  </a:ext>
                </a:extLst>
              </p:cNvPr>
              <p:cNvSpPr/>
              <p:nvPr/>
            </p:nvSpPr>
            <p:spPr>
              <a:xfrm>
                <a:off x="4282523" y="5328527"/>
                <a:ext cx="219075" cy="219075"/>
              </a:xfrm>
              <a:prstGeom prst="ellipse">
                <a:avLst/>
              </a:prstGeom>
              <a:solidFill>
                <a:srgbClr val="66FFFF"/>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9" name="TextBox 118">
                <a:extLst>
                  <a:ext uri="{FF2B5EF4-FFF2-40B4-BE49-F238E27FC236}">
                    <a16:creationId xmlns:a16="http://schemas.microsoft.com/office/drawing/2014/main" id="{69D4E462-E812-4B39-9A90-E7A0E2B6F1ED}"/>
                  </a:ext>
                </a:extLst>
              </p:cNvPr>
              <p:cNvSpPr txBox="1"/>
              <p:nvPr/>
            </p:nvSpPr>
            <p:spPr>
              <a:xfrm>
                <a:off x="4488016" y="5299565"/>
                <a:ext cx="2229746" cy="276999"/>
              </a:xfrm>
              <a:prstGeom prst="rect">
                <a:avLst/>
              </a:prstGeom>
              <a:noFill/>
            </p:spPr>
            <p:txBody>
              <a:bodyPr wrap="square" anchor="ctr">
                <a:spAutoFit/>
              </a:bodyPr>
              <a:lstStyle/>
              <a:p>
                <a:r>
                  <a:rPr lang="en-US" sz="1200" dirty="0">
                    <a:solidFill>
                      <a:srgbClr val="202122"/>
                    </a:solidFill>
                    <a:latin typeface="Arial Narrow" panose="020B0606020202030204" pitchFamily="34" charset="0"/>
                  </a:rPr>
                  <a:t>Customers, suppliers &amp; partners</a:t>
                </a:r>
                <a:endParaRPr lang="en-US" sz="1200" dirty="0">
                  <a:latin typeface="Arial Narrow" panose="020B0606020202030204" pitchFamily="34" charset="0"/>
                </a:endParaRPr>
              </a:p>
            </p:txBody>
          </p:sp>
        </p:grpSp>
        <p:grpSp>
          <p:nvGrpSpPr>
            <p:cNvPr id="101" name="Group 100">
              <a:extLst>
                <a:ext uri="{FF2B5EF4-FFF2-40B4-BE49-F238E27FC236}">
                  <a16:creationId xmlns:a16="http://schemas.microsoft.com/office/drawing/2014/main" id="{817B2E12-33B8-4540-95AA-83FB6EF907B5}"/>
                </a:ext>
              </a:extLst>
            </p:cNvPr>
            <p:cNvGrpSpPr/>
            <p:nvPr/>
          </p:nvGrpSpPr>
          <p:grpSpPr>
            <a:xfrm>
              <a:off x="4282523" y="5477202"/>
              <a:ext cx="2366341" cy="276999"/>
              <a:chOff x="4282523" y="5477202"/>
              <a:chExt cx="2366341" cy="276999"/>
            </a:xfrm>
          </p:grpSpPr>
          <p:sp>
            <p:nvSpPr>
              <p:cNvPr id="115" name="Oval 114">
                <a:extLst>
                  <a:ext uri="{FF2B5EF4-FFF2-40B4-BE49-F238E27FC236}">
                    <a16:creationId xmlns:a16="http://schemas.microsoft.com/office/drawing/2014/main" id="{031D2DF1-4B14-4E83-9B63-5776BE2CE94D}"/>
                  </a:ext>
                </a:extLst>
              </p:cNvPr>
              <p:cNvSpPr/>
              <p:nvPr/>
            </p:nvSpPr>
            <p:spPr>
              <a:xfrm>
                <a:off x="4282523" y="5506164"/>
                <a:ext cx="219075" cy="219075"/>
              </a:xfrm>
              <a:prstGeom prst="ellipse">
                <a:avLst/>
              </a:prstGeom>
              <a:solidFill>
                <a:srgbClr val="00B0F0"/>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6" name="TextBox 115">
                <a:extLst>
                  <a:ext uri="{FF2B5EF4-FFF2-40B4-BE49-F238E27FC236}">
                    <a16:creationId xmlns:a16="http://schemas.microsoft.com/office/drawing/2014/main" id="{03C7E63B-C839-49A2-8D7E-CB0B10E5BBD3}"/>
                  </a:ext>
                </a:extLst>
              </p:cNvPr>
              <p:cNvSpPr txBox="1"/>
              <p:nvPr/>
            </p:nvSpPr>
            <p:spPr>
              <a:xfrm>
                <a:off x="4488015" y="5477202"/>
                <a:ext cx="2160849"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Personal contacts</a:t>
                </a:r>
                <a:endParaRPr lang="en-US" sz="1200" dirty="0">
                  <a:latin typeface="Arial Narrow" panose="020B0606020202030204" pitchFamily="34" charset="0"/>
                </a:endParaRPr>
              </a:p>
            </p:txBody>
          </p:sp>
        </p:grpSp>
        <p:grpSp>
          <p:nvGrpSpPr>
            <p:cNvPr id="103" name="Group 102">
              <a:extLst>
                <a:ext uri="{FF2B5EF4-FFF2-40B4-BE49-F238E27FC236}">
                  <a16:creationId xmlns:a16="http://schemas.microsoft.com/office/drawing/2014/main" id="{55F00EF3-67F5-4130-8188-6E67A05BE686}"/>
                </a:ext>
              </a:extLst>
            </p:cNvPr>
            <p:cNvGrpSpPr/>
            <p:nvPr/>
          </p:nvGrpSpPr>
          <p:grpSpPr>
            <a:xfrm>
              <a:off x="4282523" y="5654839"/>
              <a:ext cx="2173937" cy="276999"/>
              <a:chOff x="4282523" y="5654839"/>
              <a:chExt cx="2173937" cy="276999"/>
            </a:xfrm>
          </p:grpSpPr>
          <p:sp>
            <p:nvSpPr>
              <p:cNvPr id="109" name="Oval 108">
                <a:extLst>
                  <a:ext uri="{FF2B5EF4-FFF2-40B4-BE49-F238E27FC236}">
                    <a16:creationId xmlns:a16="http://schemas.microsoft.com/office/drawing/2014/main" id="{427D50CE-83FF-4983-8D72-05DEC6F4F89A}"/>
                  </a:ext>
                </a:extLst>
              </p:cNvPr>
              <p:cNvSpPr/>
              <p:nvPr/>
            </p:nvSpPr>
            <p:spPr>
              <a:xfrm>
                <a:off x="4282523" y="5683801"/>
                <a:ext cx="219075" cy="219075"/>
              </a:xfrm>
              <a:prstGeom prst="ellipse">
                <a:avLst/>
              </a:prstGeom>
              <a:solidFill>
                <a:schemeClr val="accent1">
                  <a:lumMod val="20000"/>
                  <a:lumOff val="8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1" name="TextBox 110">
                <a:extLst>
                  <a:ext uri="{FF2B5EF4-FFF2-40B4-BE49-F238E27FC236}">
                    <a16:creationId xmlns:a16="http://schemas.microsoft.com/office/drawing/2014/main" id="{8B643062-0DFE-4991-90EF-D62DD7CBE547}"/>
                  </a:ext>
                </a:extLst>
              </p:cNvPr>
              <p:cNvSpPr txBox="1"/>
              <p:nvPr/>
            </p:nvSpPr>
            <p:spPr>
              <a:xfrm>
                <a:off x="4488016" y="5654839"/>
                <a:ext cx="1968444"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Professional colleagues</a:t>
                </a:r>
                <a:endParaRPr lang="en-US" sz="1200" dirty="0">
                  <a:latin typeface="Arial Narrow" panose="020B0606020202030204" pitchFamily="34" charset="0"/>
                </a:endParaRPr>
              </a:p>
            </p:txBody>
          </p:sp>
        </p:grpSp>
        <p:grpSp>
          <p:nvGrpSpPr>
            <p:cNvPr id="104" name="Group 103">
              <a:extLst>
                <a:ext uri="{FF2B5EF4-FFF2-40B4-BE49-F238E27FC236}">
                  <a16:creationId xmlns:a16="http://schemas.microsoft.com/office/drawing/2014/main" id="{009E38E6-586B-46AD-A921-C55FF183AF6F}"/>
                </a:ext>
              </a:extLst>
            </p:cNvPr>
            <p:cNvGrpSpPr/>
            <p:nvPr/>
          </p:nvGrpSpPr>
          <p:grpSpPr>
            <a:xfrm>
              <a:off x="4282523" y="5832476"/>
              <a:ext cx="2490167" cy="276999"/>
              <a:chOff x="4282523" y="5580628"/>
              <a:chExt cx="2490167" cy="276999"/>
            </a:xfrm>
          </p:grpSpPr>
          <p:sp>
            <p:nvSpPr>
              <p:cNvPr id="106" name="Oval 105">
                <a:extLst>
                  <a:ext uri="{FF2B5EF4-FFF2-40B4-BE49-F238E27FC236}">
                    <a16:creationId xmlns:a16="http://schemas.microsoft.com/office/drawing/2014/main" id="{3BF1AA9E-7F0D-4B0B-8C3D-360131DC75A5}"/>
                  </a:ext>
                </a:extLst>
              </p:cNvPr>
              <p:cNvSpPr/>
              <p:nvPr/>
            </p:nvSpPr>
            <p:spPr>
              <a:xfrm>
                <a:off x="4282523" y="5609590"/>
                <a:ext cx="219075" cy="219075"/>
              </a:xfrm>
              <a:prstGeom prst="ellipse">
                <a:avLst/>
              </a:prstGeom>
              <a:solidFill>
                <a:schemeClr val="bg1">
                  <a:lumMod val="6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7" name="TextBox 106">
                <a:extLst>
                  <a:ext uri="{FF2B5EF4-FFF2-40B4-BE49-F238E27FC236}">
                    <a16:creationId xmlns:a16="http://schemas.microsoft.com/office/drawing/2014/main" id="{E5481F37-4D52-4896-BEB8-19327488FA2E}"/>
                  </a:ext>
                </a:extLst>
              </p:cNvPr>
              <p:cNvSpPr txBox="1"/>
              <p:nvPr/>
            </p:nvSpPr>
            <p:spPr>
              <a:xfrm>
                <a:off x="4488016" y="5580628"/>
                <a:ext cx="2284674" cy="276999"/>
              </a:xfrm>
              <a:prstGeom prst="rect">
                <a:avLst/>
              </a:prstGeom>
              <a:noFill/>
            </p:spPr>
            <p:txBody>
              <a:bodyPr wrap="square" anchor="ctr">
                <a:spAutoFit/>
              </a:bodyPr>
              <a:lstStyle/>
              <a:p>
                <a:r>
                  <a:rPr lang="en-US" sz="1200" b="0" i="0" dirty="0">
                    <a:solidFill>
                      <a:srgbClr val="202122"/>
                    </a:solidFill>
                    <a:effectLst/>
                    <a:latin typeface="Arial Narrow" panose="020B0606020202030204" pitchFamily="34" charset="0"/>
                  </a:rPr>
                  <a:t>Internal databases and reports</a:t>
                </a:r>
                <a:endParaRPr lang="en-US" sz="1200" dirty="0">
                  <a:latin typeface="Arial Narrow" panose="020B0606020202030204" pitchFamily="34" charset="0"/>
                </a:endParaRPr>
              </a:p>
            </p:txBody>
          </p:sp>
        </p:grpSp>
      </p:grpSp>
      <p:sp>
        <p:nvSpPr>
          <p:cNvPr id="123" name="TextBox 122">
            <a:extLst>
              <a:ext uri="{FF2B5EF4-FFF2-40B4-BE49-F238E27FC236}">
                <a16:creationId xmlns:a16="http://schemas.microsoft.com/office/drawing/2014/main" id="{A37BC7FB-52A5-4DBA-949E-9D07687FD06A}"/>
              </a:ext>
            </a:extLst>
          </p:cNvPr>
          <p:cNvSpPr txBox="1"/>
          <p:nvPr/>
        </p:nvSpPr>
        <p:spPr>
          <a:xfrm>
            <a:off x="7541753" y="3075476"/>
            <a:ext cx="691215" cy="523220"/>
          </a:xfrm>
          <a:prstGeom prst="rect">
            <a:avLst/>
          </a:prstGeom>
          <a:noFill/>
        </p:spPr>
        <p:txBody>
          <a:bodyPr wrap="none" rtlCol="0" anchor="ctr">
            <a:spAutoFit/>
          </a:bodyPr>
          <a:lstStyle/>
          <a:p>
            <a:r>
              <a:rPr lang="en-US" sz="1400" b="0" i="0" dirty="0">
                <a:latin typeface="Arial Narrow" panose="020B0606020202030204" pitchFamily="34" charset="0"/>
                <a:cs typeface="Calibri" panose="020F0502020204030204" pitchFamily="34" charset="0"/>
              </a:rPr>
              <a:t>Cultural</a:t>
            </a:r>
          </a:p>
          <a:p>
            <a:r>
              <a:rPr lang="en-US" sz="1400" dirty="0">
                <a:latin typeface="Arial Narrow" panose="020B0606020202030204" pitchFamily="34" charset="0"/>
                <a:cs typeface="Calibri" panose="020F0502020204030204" pitchFamily="34" charset="0"/>
              </a:rPr>
              <a:t>barriers</a:t>
            </a:r>
            <a:endParaRPr lang="en-US" sz="1400" b="0" i="0" dirty="0">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0D600537-0790-41B7-B28F-07911FDB9D92}"/>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3</a:t>
            </a:r>
          </a:p>
        </p:txBody>
      </p:sp>
      <p:grpSp>
        <p:nvGrpSpPr>
          <p:cNvPr id="3" name="Group 2">
            <a:extLst>
              <a:ext uri="{FF2B5EF4-FFF2-40B4-BE49-F238E27FC236}">
                <a16:creationId xmlns:a16="http://schemas.microsoft.com/office/drawing/2014/main" id="{482D7420-D401-45C8-8B23-CE6C1A9195B7}"/>
              </a:ext>
            </a:extLst>
          </p:cNvPr>
          <p:cNvGrpSpPr/>
          <p:nvPr/>
        </p:nvGrpSpPr>
        <p:grpSpPr>
          <a:xfrm>
            <a:off x="6853118" y="6267230"/>
            <a:ext cx="439213" cy="219075"/>
            <a:chOff x="7285705" y="6499147"/>
            <a:chExt cx="439213" cy="219075"/>
          </a:xfrm>
        </p:grpSpPr>
        <p:sp>
          <p:nvSpPr>
            <p:cNvPr id="139" name="Oval 138">
              <a:extLst>
                <a:ext uri="{FF2B5EF4-FFF2-40B4-BE49-F238E27FC236}">
                  <a16:creationId xmlns:a16="http://schemas.microsoft.com/office/drawing/2014/main" id="{0FBA6CA5-5183-4367-BB92-1CB3ED5B584D}"/>
                </a:ext>
              </a:extLst>
            </p:cNvPr>
            <p:cNvSpPr/>
            <p:nvPr/>
          </p:nvSpPr>
          <p:spPr>
            <a:xfrm>
              <a:off x="7505843" y="6499147"/>
              <a:ext cx="219075" cy="219075"/>
            </a:xfrm>
            <a:prstGeom prst="ellipse">
              <a:avLst/>
            </a:prstGeom>
            <a:solidFill>
              <a:srgbClr val="FF4B7E"/>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41" name="Oval 140">
              <a:extLst>
                <a:ext uri="{FF2B5EF4-FFF2-40B4-BE49-F238E27FC236}">
                  <a16:creationId xmlns:a16="http://schemas.microsoft.com/office/drawing/2014/main" id="{7D11482E-3F6B-4C98-9376-49FCAD43453B}"/>
                </a:ext>
              </a:extLst>
            </p:cNvPr>
            <p:cNvSpPr/>
            <p:nvPr/>
          </p:nvSpPr>
          <p:spPr>
            <a:xfrm>
              <a:off x="7285705"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142" name="Group 141">
            <a:extLst>
              <a:ext uri="{FF2B5EF4-FFF2-40B4-BE49-F238E27FC236}">
                <a16:creationId xmlns:a16="http://schemas.microsoft.com/office/drawing/2014/main" id="{3FDF42B3-0F7E-4BD0-A33A-298572F5A500}"/>
              </a:ext>
            </a:extLst>
          </p:cNvPr>
          <p:cNvGrpSpPr/>
          <p:nvPr/>
        </p:nvGrpSpPr>
        <p:grpSpPr>
          <a:xfrm>
            <a:off x="4362638" y="236396"/>
            <a:ext cx="439213" cy="219075"/>
            <a:chOff x="7285705" y="6499147"/>
            <a:chExt cx="439213" cy="219075"/>
          </a:xfrm>
        </p:grpSpPr>
        <p:sp>
          <p:nvSpPr>
            <p:cNvPr id="143" name="Oval 142">
              <a:extLst>
                <a:ext uri="{FF2B5EF4-FFF2-40B4-BE49-F238E27FC236}">
                  <a16:creationId xmlns:a16="http://schemas.microsoft.com/office/drawing/2014/main" id="{2AA1987D-6E63-44E1-A7E2-F01FB0AB7994}"/>
                </a:ext>
              </a:extLst>
            </p:cNvPr>
            <p:cNvSpPr/>
            <p:nvPr/>
          </p:nvSpPr>
          <p:spPr>
            <a:xfrm>
              <a:off x="7505843" y="6499147"/>
              <a:ext cx="219075" cy="219075"/>
            </a:xfrm>
            <a:prstGeom prst="ellipse">
              <a:avLst/>
            </a:prstGeom>
            <a:solidFill>
              <a:srgbClr val="DAE3F3"/>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44" name="Oval 143">
              <a:extLst>
                <a:ext uri="{FF2B5EF4-FFF2-40B4-BE49-F238E27FC236}">
                  <a16:creationId xmlns:a16="http://schemas.microsoft.com/office/drawing/2014/main" id="{05DD7FD4-0469-49EB-A46F-9C98E14D734C}"/>
                </a:ext>
              </a:extLst>
            </p:cNvPr>
            <p:cNvSpPr/>
            <p:nvPr/>
          </p:nvSpPr>
          <p:spPr>
            <a:xfrm>
              <a:off x="7285705"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140" name="TextBox 139">
            <a:extLst>
              <a:ext uri="{FF2B5EF4-FFF2-40B4-BE49-F238E27FC236}">
                <a16:creationId xmlns:a16="http://schemas.microsoft.com/office/drawing/2014/main" id="{8AA727D5-B060-4A6F-BC4C-6043F2F8AC93}"/>
              </a:ext>
            </a:extLst>
          </p:cNvPr>
          <p:cNvSpPr txBox="1"/>
          <p:nvPr/>
        </p:nvSpPr>
        <p:spPr>
          <a:xfrm>
            <a:off x="971508" y="4349310"/>
            <a:ext cx="1600118" cy="307777"/>
          </a:xfrm>
          <a:prstGeom prst="rect">
            <a:avLst/>
          </a:prstGeom>
          <a:solidFill>
            <a:srgbClr val="FEC2C2"/>
          </a:solidFill>
        </p:spPr>
        <p:txBody>
          <a:bodyPr wrap="none" rtlCol="0" anchor="ctr">
            <a:spAutoFit/>
          </a:bodyPr>
          <a:lstStyle/>
          <a:p>
            <a:pPr algn="ctr"/>
            <a:r>
              <a:rPr lang="en-US" sz="1400" b="0" i="0" dirty="0">
                <a:latin typeface="Arial Narrow" panose="020B0606020202030204" pitchFamily="34" charset="0"/>
                <a:cs typeface="Calibri" panose="020F0502020204030204" pitchFamily="34" charset="0"/>
              </a:rPr>
              <a:t>Labor </a:t>
            </a:r>
            <a:r>
              <a:rPr lang="en-US" sz="1400" u="sng" dirty="0">
                <a:highlight>
                  <a:srgbClr val="E6E6E6"/>
                </a:highlight>
                <a:latin typeface="Arial Narrow" panose="020B0606020202030204" pitchFamily="34" charset="0"/>
                <a:cs typeface="Calibri" panose="020F0502020204030204" pitchFamily="34" charset="0"/>
              </a:rPr>
              <a:t>laws</a:t>
            </a:r>
            <a:r>
              <a:rPr lang="en-US" sz="1400" dirty="0">
                <a:latin typeface="Arial Narrow" panose="020B0606020202030204" pitchFamily="34" charset="0"/>
                <a:cs typeface="Calibri" panose="020F0502020204030204" pitchFamily="34" charset="0"/>
              </a:rPr>
              <a:t> </a:t>
            </a:r>
            <a:r>
              <a:rPr lang="en-US" sz="1400" b="0" i="0" dirty="0">
                <a:latin typeface="Arial Narrow" panose="020B0606020202030204" pitchFamily="34" charset="0"/>
                <a:cs typeface="Calibri" panose="020F0502020204030204" pitchFamily="34" charset="0"/>
              </a:rPr>
              <a:t>and policy</a:t>
            </a:r>
          </a:p>
        </p:txBody>
      </p:sp>
      <p:sp>
        <p:nvSpPr>
          <p:cNvPr id="145" name="TextBox 144">
            <a:extLst>
              <a:ext uri="{FF2B5EF4-FFF2-40B4-BE49-F238E27FC236}">
                <a16:creationId xmlns:a16="http://schemas.microsoft.com/office/drawing/2014/main" id="{D7783B21-543E-4C48-9EB5-0FD4EEF12F8D}"/>
              </a:ext>
            </a:extLst>
          </p:cNvPr>
          <p:cNvSpPr txBox="1"/>
          <p:nvPr/>
        </p:nvSpPr>
        <p:spPr>
          <a:xfrm>
            <a:off x="3886051" y="4657098"/>
            <a:ext cx="1545215" cy="307777"/>
          </a:xfrm>
          <a:prstGeom prst="rect">
            <a:avLst/>
          </a:prstGeom>
          <a:solidFill>
            <a:srgbClr val="CCFF66"/>
          </a:solidFill>
        </p:spPr>
        <p:txBody>
          <a:bodyPr wrap="square" rtlCol="0" anchor="ctr">
            <a:spAutoFit/>
          </a:bodyPr>
          <a:lstStyle/>
          <a:p>
            <a:r>
              <a:rPr lang="en-US" sz="1400" b="0" i="0" dirty="0">
                <a:latin typeface="Arial Narrow" panose="020B0606020202030204" pitchFamily="34" charset="0"/>
                <a:cs typeface="Calibri" panose="020F0502020204030204" pitchFamily="34" charset="0"/>
              </a:rPr>
              <a:t>Government </a:t>
            </a:r>
            <a:r>
              <a:rPr lang="en-US" sz="1400" dirty="0">
                <a:latin typeface="Arial Narrow" panose="020B0606020202030204" pitchFamily="34" charset="0"/>
                <a:cs typeface="Calibri" panose="020F0502020204030204" pitchFamily="34" charset="0"/>
              </a:rPr>
              <a:t>stability</a:t>
            </a:r>
            <a:endParaRPr lang="en-US" sz="1400" b="0" i="0" dirty="0">
              <a:latin typeface="Arial Narrow" panose="020B0606020202030204" pitchFamily="34" charset="0"/>
              <a:cs typeface="Calibri" panose="020F0502020204030204" pitchFamily="34" charset="0"/>
            </a:endParaRPr>
          </a:p>
        </p:txBody>
      </p:sp>
      <p:sp>
        <p:nvSpPr>
          <p:cNvPr id="146" name="TextBox 145">
            <a:extLst>
              <a:ext uri="{FF2B5EF4-FFF2-40B4-BE49-F238E27FC236}">
                <a16:creationId xmlns:a16="http://schemas.microsoft.com/office/drawing/2014/main" id="{D0273738-C932-4E9A-B0F2-0DF6A2634C45}"/>
              </a:ext>
            </a:extLst>
          </p:cNvPr>
          <p:cNvSpPr txBox="1"/>
          <p:nvPr/>
        </p:nvSpPr>
        <p:spPr>
          <a:xfrm>
            <a:off x="56836" y="5217207"/>
            <a:ext cx="1853320" cy="307777"/>
          </a:xfrm>
          <a:prstGeom prst="rect">
            <a:avLst/>
          </a:prstGeom>
          <a:solidFill>
            <a:srgbClr val="FEC2C2"/>
          </a:solidFill>
        </p:spPr>
        <p:txBody>
          <a:bodyPr wrap="square" rtlCol="0" anchor="ctr">
            <a:spAutoFit/>
          </a:bodyPr>
          <a:lstStyle/>
          <a:p>
            <a:pPr algn="ctr"/>
            <a:r>
              <a:rPr lang="en-US" sz="1400" b="0" i="0" dirty="0">
                <a:latin typeface="Arial Narrow" panose="020B0606020202030204" pitchFamily="34" charset="0"/>
                <a:cs typeface="Calibri" panose="020F0502020204030204" pitchFamily="34" charset="0"/>
              </a:rPr>
              <a:t>Tariffs and taxation </a:t>
            </a:r>
            <a:r>
              <a:rPr lang="en-US" sz="1400" b="0" i="0" u="sng" dirty="0">
                <a:highlight>
                  <a:srgbClr val="E6E6E6"/>
                </a:highlight>
                <a:latin typeface="Arial Narrow" panose="020B0606020202030204" pitchFamily="34" charset="0"/>
                <a:cs typeface="Calibri" panose="020F0502020204030204" pitchFamily="34" charset="0"/>
              </a:rPr>
              <a:t>laws</a:t>
            </a:r>
          </a:p>
        </p:txBody>
      </p:sp>
      <p:sp>
        <p:nvSpPr>
          <p:cNvPr id="147" name="TextBox 146">
            <a:extLst>
              <a:ext uri="{FF2B5EF4-FFF2-40B4-BE49-F238E27FC236}">
                <a16:creationId xmlns:a16="http://schemas.microsoft.com/office/drawing/2014/main" id="{226B5832-EB61-45B1-B4CC-A6894AFF5752}"/>
              </a:ext>
            </a:extLst>
          </p:cNvPr>
          <p:cNvSpPr txBox="1"/>
          <p:nvPr/>
        </p:nvSpPr>
        <p:spPr>
          <a:xfrm>
            <a:off x="3675350" y="2125731"/>
            <a:ext cx="1894814" cy="307777"/>
          </a:xfrm>
          <a:prstGeom prst="rect">
            <a:avLst/>
          </a:prstGeom>
          <a:solidFill>
            <a:srgbClr val="FEC2C2"/>
          </a:solidFill>
        </p:spPr>
        <p:txBody>
          <a:bodyPr wrap="none" rtlCol="0" anchor="ctr">
            <a:spAutoFit/>
          </a:bodyPr>
          <a:lstStyle/>
          <a:p>
            <a:r>
              <a:rPr lang="en-US" sz="1400" b="0" i="0" dirty="0">
                <a:latin typeface="Arial Narrow" panose="020B0606020202030204" pitchFamily="34" charset="0"/>
                <a:cs typeface="Calibri" panose="020F0502020204030204" pitchFamily="34" charset="0"/>
              </a:rPr>
              <a:t>Technological change rate</a:t>
            </a:r>
          </a:p>
        </p:txBody>
      </p:sp>
      <p:sp>
        <p:nvSpPr>
          <p:cNvPr id="150" name="TextBox 149">
            <a:extLst>
              <a:ext uri="{FF2B5EF4-FFF2-40B4-BE49-F238E27FC236}">
                <a16:creationId xmlns:a16="http://schemas.microsoft.com/office/drawing/2014/main" id="{3F21DC87-CDEB-4DD1-92B4-80CF50143922}"/>
              </a:ext>
            </a:extLst>
          </p:cNvPr>
          <p:cNvSpPr txBox="1"/>
          <p:nvPr/>
        </p:nvSpPr>
        <p:spPr>
          <a:xfrm>
            <a:off x="14574" y="2035380"/>
            <a:ext cx="1486626" cy="307777"/>
          </a:xfrm>
          <a:prstGeom prst="rect">
            <a:avLst/>
          </a:prstGeom>
          <a:solidFill>
            <a:srgbClr val="CCFF66"/>
          </a:solidFill>
        </p:spPr>
        <p:txBody>
          <a:bodyPr wrap="square">
            <a:spAutoFit/>
          </a:bodyPr>
          <a:lstStyle/>
          <a:p>
            <a:r>
              <a:rPr lang="en-US" sz="1400" b="0" i="0" dirty="0">
                <a:latin typeface="Arial Narrow" panose="020B0606020202030204" pitchFamily="34" charset="0"/>
              </a:rPr>
              <a:t>E-commerce trends</a:t>
            </a:r>
            <a:endParaRPr lang="en-US" sz="1400" dirty="0">
              <a:latin typeface="Arial Narrow" panose="020B0606020202030204" pitchFamily="34" charset="0"/>
            </a:endParaRPr>
          </a:p>
        </p:txBody>
      </p:sp>
      <p:sp>
        <p:nvSpPr>
          <p:cNvPr id="151" name="TextBox 150">
            <a:extLst>
              <a:ext uri="{FF2B5EF4-FFF2-40B4-BE49-F238E27FC236}">
                <a16:creationId xmlns:a16="http://schemas.microsoft.com/office/drawing/2014/main" id="{32A3591C-A720-4BCC-A233-8D49180571E2}"/>
              </a:ext>
            </a:extLst>
          </p:cNvPr>
          <p:cNvSpPr txBox="1"/>
          <p:nvPr/>
        </p:nvSpPr>
        <p:spPr>
          <a:xfrm>
            <a:off x="14574" y="2520685"/>
            <a:ext cx="1503567" cy="307777"/>
          </a:xfrm>
          <a:prstGeom prst="rect">
            <a:avLst/>
          </a:prstGeom>
          <a:solidFill>
            <a:srgbClr val="CCFF66"/>
          </a:solidFill>
        </p:spPr>
        <p:txBody>
          <a:bodyPr wrap="square">
            <a:spAutoFit/>
          </a:bodyPr>
          <a:lstStyle/>
          <a:p>
            <a:r>
              <a:rPr lang="en-US" sz="1400" b="0" i="0" dirty="0">
                <a:latin typeface="Arial Narrow" panose="020B0606020202030204" pitchFamily="34" charset="0"/>
              </a:rPr>
              <a:t>Social media </a:t>
            </a:r>
            <a:r>
              <a:rPr lang="en-US" sz="1400" dirty="0">
                <a:latin typeface="Arial Narrow" panose="020B0606020202030204" pitchFamily="34" charset="0"/>
              </a:rPr>
              <a:t>trends</a:t>
            </a:r>
          </a:p>
        </p:txBody>
      </p:sp>
      <p:sp>
        <p:nvSpPr>
          <p:cNvPr id="152" name="TextBox 151">
            <a:extLst>
              <a:ext uri="{FF2B5EF4-FFF2-40B4-BE49-F238E27FC236}">
                <a16:creationId xmlns:a16="http://schemas.microsoft.com/office/drawing/2014/main" id="{16545414-7EE0-4A9B-A3F7-147B925D9600}"/>
              </a:ext>
            </a:extLst>
          </p:cNvPr>
          <p:cNvSpPr txBox="1"/>
          <p:nvPr/>
        </p:nvSpPr>
        <p:spPr>
          <a:xfrm>
            <a:off x="3477510" y="3623035"/>
            <a:ext cx="1527496" cy="307777"/>
          </a:xfrm>
          <a:prstGeom prst="rect">
            <a:avLst/>
          </a:prstGeom>
          <a:solidFill>
            <a:srgbClr val="FEC2C2"/>
          </a:solidFill>
        </p:spPr>
        <p:txBody>
          <a:bodyPr wrap="square">
            <a:spAutoFit/>
          </a:bodyPr>
          <a:lstStyle/>
          <a:p>
            <a:r>
              <a:rPr lang="en-US" sz="1400" b="0" i="0" dirty="0">
                <a:latin typeface="Arial Narrow" panose="020B0606020202030204" pitchFamily="34" charset="0"/>
                <a:cs typeface="Calibri" panose="020F0502020204030204" pitchFamily="34" charset="0"/>
              </a:rPr>
              <a:t>Protection &amp;</a:t>
            </a:r>
            <a:r>
              <a:rPr lang="en-US" sz="1400" dirty="0">
                <a:latin typeface="Arial Narrow" panose="020B0606020202030204" pitchFamily="34" charset="0"/>
                <a:cs typeface="Calibri" panose="020F0502020204030204" pitchFamily="34" charset="0"/>
              </a:rPr>
              <a:t> security</a:t>
            </a:r>
            <a:endParaRPr lang="en-US" sz="1400" dirty="0">
              <a:latin typeface="Arial Narrow" panose="020B0606020202030204" pitchFamily="34" charset="0"/>
            </a:endParaRPr>
          </a:p>
        </p:txBody>
      </p:sp>
      <p:grpSp>
        <p:nvGrpSpPr>
          <p:cNvPr id="153" name="Group 152">
            <a:extLst>
              <a:ext uri="{FF2B5EF4-FFF2-40B4-BE49-F238E27FC236}">
                <a16:creationId xmlns:a16="http://schemas.microsoft.com/office/drawing/2014/main" id="{8A9F740A-FB06-481B-B34F-FEDF8FB53EE1}"/>
              </a:ext>
            </a:extLst>
          </p:cNvPr>
          <p:cNvGrpSpPr/>
          <p:nvPr/>
        </p:nvGrpSpPr>
        <p:grpSpPr>
          <a:xfrm>
            <a:off x="3834062" y="1882373"/>
            <a:ext cx="439213" cy="219075"/>
            <a:chOff x="7285705" y="6499147"/>
            <a:chExt cx="439213" cy="219075"/>
          </a:xfrm>
        </p:grpSpPr>
        <p:sp>
          <p:nvSpPr>
            <p:cNvPr id="154" name="Oval 153">
              <a:extLst>
                <a:ext uri="{FF2B5EF4-FFF2-40B4-BE49-F238E27FC236}">
                  <a16:creationId xmlns:a16="http://schemas.microsoft.com/office/drawing/2014/main" id="{9B931B7A-CB3E-457B-97D2-C678BD85A301}"/>
                </a:ext>
              </a:extLst>
            </p:cNvPr>
            <p:cNvSpPr/>
            <p:nvPr/>
          </p:nvSpPr>
          <p:spPr>
            <a:xfrm>
              <a:off x="7505843"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56" name="Oval 155">
              <a:extLst>
                <a:ext uri="{FF2B5EF4-FFF2-40B4-BE49-F238E27FC236}">
                  <a16:creationId xmlns:a16="http://schemas.microsoft.com/office/drawing/2014/main" id="{EBD02725-ECF8-4EE7-83E2-F07AF050EC7F}"/>
                </a:ext>
              </a:extLst>
            </p:cNvPr>
            <p:cNvSpPr/>
            <p:nvPr/>
          </p:nvSpPr>
          <p:spPr>
            <a:xfrm>
              <a:off x="7285705" y="6499147"/>
              <a:ext cx="219075" cy="219075"/>
            </a:xfrm>
            <a:prstGeom prst="ellipse">
              <a:avLst/>
            </a:prstGeom>
            <a:solidFill>
              <a:srgbClr val="A9D18E"/>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158" name="Group 157">
            <a:extLst>
              <a:ext uri="{FF2B5EF4-FFF2-40B4-BE49-F238E27FC236}">
                <a16:creationId xmlns:a16="http://schemas.microsoft.com/office/drawing/2014/main" id="{822EE597-6FA2-4846-99A1-B88F2CA50459}"/>
              </a:ext>
            </a:extLst>
          </p:cNvPr>
          <p:cNvGrpSpPr/>
          <p:nvPr/>
        </p:nvGrpSpPr>
        <p:grpSpPr>
          <a:xfrm>
            <a:off x="146457" y="2310711"/>
            <a:ext cx="439213" cy="219075"/>
            <a:chOff x="7285705" y="6499147"/>
            <a:chExt cx="439213" cy="219075"/>
          </a:xfrm>
        </p:grpSpPr>
        <p:sp>
          <p:nvSpPr>
            <p:cNvPr id="161" name="Oval 160">
              <a:extLst>
                <a:ext uri="{FF2B5EF4-FFF2-40B4-BE49-F238E27FC236}">
                  <a16:creationId xmlns:a16="http://schemas.microsoft.com/office/drawing/2014/main" id="{65E0E928-553F-43B8-A616-DFED08FDC94A}"/>
                </a:ext>
              </a:extLst>
            </p:cNvPr>
            <p:cNvSpPr/>
            <p:nvPr/>
          </p:nvSpPr>
          <p:spPr>
            <a:xfrm>
              <a:off x="7505843"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64" name="Oval 163">
              <a:extLst>
                <a:ext uri="{FF2B5EF4-FFF2-40B4-BE49-F238E27FC236}">
                  <a16:creationId xmlns:a16="http://schemas.microsoft.com/office/drawing/2014/main" id="{7FECDB0A-A8A9-4138-9CAC-843D548A165F}"/>
                </a:ext>
              </a:extLst>
            </p:cNvPr>
            <p:cNvSpPr/>
            <p:nvPr/>
          </p:nvSpPr>
          <p:spPr>
            <a:xfrm>
              <a:off x="7285705" y="6499147"/>
              <a:ext cx="219075" cy="219075"/>
            </a:xfrm>
            <a:prstGeom prst="ellipse">
              <a:avLst/>
            </a:prstGeom>
            <a:solidFill>
              <a:srgbClr val="66FFFF"/>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168" name="Group 167">
            <a:extLst>
              <a:ext uri="{FF2B5EF4-FFF2-40B4-BE49-F238E27FC236}">
                <a16:creationId xmlns:a16="http://schemas.microsoft.com/office/drawing/2014/main" id="{DBA8D81F-ECF7-4095-B923-6902DA4B4BE2}"/>
              </a:ext>
            </a:extLst>
          </p:cNvPr>
          <p:cNvGrpSpPr/>
          <p:nvPr/>
        </p:nvGrpSpPr>
        <p:grpSpPr>
          <a:xfrm>
            <a:off x="3818709" y="3385239"/>
            <a:ext cx="439213" cy="219075"/>
            <a:chOff x="7285705" y="6499147"/>
            <a:chExt cx="439213" cy="219075"/>
          </a:xfrm>
        </p:grpSpPr>
        <p:sp>
          <p:nvSpPr>
            <p:cNvPr id="170" name="Oval 169">
              <a:extLst>
                <a:ext uri="{FF2B5EF4-FFF2-40B4-BE49-F238E27FC236}">
                  <a16:creationId xmlns:a16="http://schemas.microsoft.com/office/drawing/2014/main" id="{92F35FE3-B0EE-4E5E-9671-937516A734E9}"/>
                </a:ext>
              </a:extLst>
            </p:cNvPr>
            <p:cNvSpPr/>
            <p:nvPr/>
          </p:nvSpPr>
          <p:spPr>
            <a:xfrm>
              <a:off x="7505843" y="6499147"/>
              <a:ext cx="219075" cy="219075"/>
            </a:xfrm>
            <a:prstGeom prst="ellipse">
              <a:avLst/>
            </a:prstGeom>
            <a:solidFill>
              <a:srgbClr val="00B0F0"/>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3" name="Oval 172">
              <a:extLst>
                <a:ext uri="{FF2B5EF4-FFF2-40B4-BE49-F238E27FC236}">
                  <a16:creationId xmlns:a16="http://schemas.microsoft.com/office/drawing/2014/main" id="{BEFC93EC-7A84-4C34-9483-70CFA9BEA712}"/>
                </a:ext>
              </a:extLst>
            </p:cNvPr>
            <p:cNvSpPr/>
            <p:nvPr/>
          </p:nvSpPr>
          <p:spPr>
            <a:xfrm>
              <a:off x="7285705"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181" name="Group 180">
            <a:extLst>
              <a:ext uri="{FF2B5EF4-FFF2-40B4-BE49-F238E27FC236}">
                <a16:creationId xmlns:a16="http://schemas.microsoft.com/office/drawing/2014/main" id="{AFB501D7-1432-4BBA-AA9C-4279AB252D88}"/>
              </a:ext>
            </a:extLst>
          </p:cNvPr>
          <p:cNvGrpSpPr/>
          <p:nvPr/>
        </p:nvGrpSpPr>
        <p:grpSpPr>
          <a:xfrm>
            <a:off x="4091512" y="4967438"/>
            <a:ext cx="439213" cy="219075"/>
            <a:chOff x="7285705" y="6499147"/>
            <a:chExt cx="439213" cy="219075"/>
          </a:xfrm>
        </p:grpSpPr>
        <p:sp>
          <p:nvSpPr>
            <p:cNvPr id="185" name="Oval 184">
              <a:extLst>
                <a:ext uri="{FF2B5EF4-FFF2-40B4-BE49-F238E27FC236}">
                  <a16:creationId xmlns:a16="http://schemas.microsoft.com/office/drawing/2014/main" id="{1447D0D2-1A8D-4F1B-96E8-4767AF85F067}"/>
                </a:ext>
              </a:extLst>
            </p:cNvPr>
            <p:cNvSpPr/>
            <p:nvPr/>
          </p:nvSpPr>
          <p:spPr>
            <a:xfrm>
              <a:off x="7505843"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86" name="Oval 185">
              <a:extLst>
                <a:ext uri="{FF2B5EF4-FFF2-40B4-BE49-F238E27FC236}">
                  <a16:creationId xmlns:a16="http://schemas.microsoft.com/office/drawing/2014/main" id="{C3FA0674-9806-44E8-8E81-B059025BCC4E}"/>
                </a:ext>
              </a:extLst>
            </p:cNvPr>
            <p:cNvSpPr/>
            <p:nvPr/>
          </p:nvSpPr>
          <p:spPr>
            <a:xfrm>
              <a:off x="7285705" y="6499147"/>
              <a:ext cx="219075" cy="219075"/>
            </a:xfrm>
            <a:prstGeom prst="ellipse">
              <a:avLst/>
            </a:prstGeom>
            <a:solidFill>
              <a:srgbClr val="FFD966"/>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187" name="Group 186">
            <a:extLst>
              <a:ext uri="{FF2B5EF4-FFF2-40B4-BE49-F238E27FC236}">
                <a16:creationId xmlns:a16="http://schemas.microsoft.com/office/drawing/2014/main" id="{4E15FCA5-CD5F-4F4A-875F-4928127396E0}"/>
              </a:ext>
            </a:extLst>
          </p:cNvPr>
          <p:cNvGrpSpPr/>
          <p:nvPr/>
        </p:nvGrpSpPr>
        <p:grpSpPr>
          <a:xfrm>
            <a:off x="428995" y="5486199"/>
            <a:ext cx="439213" cy="219075"/>
            <a:chOff x="7285705" y="6499147"/>
            <a:chExt cx="439213" cy="219075"/>
          </a:xfrm>
        </p:grpSpPr>
        <p:sp>
          <p:nvSpPr>
            <p:cNvPr id="190" name="Oval 189">
              <a:extLst>
                <a:ext uri="{FF2B5EF4-FFF2-40B4-BE49-F238E27FC236}">
                  <a16:creationId xmlns:a16="http://schemas.microsoft.com/office/drawing/2014/main" id="{1A9076B4-244E-431F-9153-1C702C3D8F07}"/>
                </a:ext>
              </a:extLst>
            </p:cNvPr>
            <p:cNvSpPr/>
            <p:nvPr/>
          </p:nvSpPr>
          <p:spPr>
            <a:xfrm>
              <a:off x="7505843" y="6499147"/>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91" name="Oval 190">
              <a:extLst>
                <a:ext uri="{FF2B5EF4-FFF2-40B4-BE49-F238E27FC236}">
                  <a16:creationId xmlns:a16="http://schemas.microsoft.com/office/drawing/2014/main" id="{414AF1B4-3669-4978-B13D-599A20CF90F0}"/>
                </a:ext>
              </a:extLst>
            </p:cNvPr>
            <p:cNvSpPr/>
            <p:nvPr/>
          </p:nvSpPr>
          <p:spPr>
            <a:xfrm>
              <a:off x="7285705" y="6499147"/>
              <a:ext cx="219075" cy="219075"/>
            </a:xfrm>
            <a:prstGeom prst="ellipse">
              <a:avLst/>
            </a:prstGeom>
            <a:solidFill>
              <a:srgbClr val="FFD966"/>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 name="Group 4">
            <a:extLst>
              <a:ext uri="{FF2B5EF4-FFF2-40B4-BE49-F238E27FC236}">
                <a16:creationId xmlns:a16="http://schemas.microsoft.com/office/drawing/2014/main" id="{9B8E11F9-073E-4DE0-B124-5CCBFC7DF966}"/>
              </a:ext>
            </a:extLst>
          </p:cNvPr>
          <p:cNvGrpSpPr/>
          <p:nvPr/>
        </p:nvGrpSpPr>
        <p:grpSpPr>
          <a:xfrm>
            <a:off x="1118818" y="4143004"/>
            <a:ext cx="661613" cy="219075"/>
            <a:chOff x="1118818" y="4143004"/>
            <a:chExt cx="661613" cy="219075"/>
          </a:xfrm>
        </p:grpSpPr>
        <p:sp>
          <p:nvSpPr>
            <p:cNvPr id="193" name="Oval 192">
              <a:extLst>
                <a:ext uri="{FF2B5EF4-FFF2-40B4-BE49-F238E27FC236}">
                  <a16:creationId xmlns:a16="http://schemas.microsoft.com/office/drawing/2014/main" id="{F259AB93-B944-4638-8426-4593EA76604B}"/>
                </a:ext>
              </a:extLst>
            </p:cNvPr>
            <p:cNvSpPr/>
            <p:nvPr/>
          </p:nvSpPr>
          <p:spPr>
            <a:xfrm>
              <a:off x="1338956" y="4143004"/>
              <a:ext cx="219075" cy="219075"/>
            </a:xfrm>
            <a:prstGeom prst="ellipse">
              <a:avLst/>
            </a:prstGeom>
            <a:solidFill>
              <a:srgbClr val="FF9FBA"/>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97" name="Oval 196">
              <a:extLst>
                <a:ext uri="{FF2B5EF4-FFF2-40B4-BE49-F238E27FC236}">
                  <a16:creationId xmlns:a16="http://schemas.microsoft.com/office/drawing/2014/main" id="{2C304EF4-CFD3-4853-9BE7-32D66FF7C591}"/>
                </a:ext>
              </a:extLst>
            </p:cNvPr>
            <p:cNvSpPr/>
            <p:nvPr/>
          </p:nvSpPr>
          <p:spPr>
            <a:xfrm>
              <a:off x="1118818" y="4143004"/>
              <a:ext cx="219075" cy="219075"/>
            </a:xfrm>
            <a:prstGeom prst="ellipse">
              <a:avLst/>
            </a:prstGeom>
            <a:solidFill>
              <a:srgbClr val="FFD966"/>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98" name="Oval 197">
              <a:extLst>
                <a:ext uri="{FF2B5EF4-FFF2-40B4-BE49-F238E27FC236}">
                  <a16:creationId xmlns:a16="http://schemas.microsoft.com/office/drawing/2014/main" id="{E4D5056C-8AB5-42CD-873E-D0C9A8696035}"/>
                </a:ext>
              </a:extLst>
            </p:cNvPr>
            <p:cNvSpPr/>
            <p:nvPr/>
          </p:nvSpPr>
          <p:spPr>
            <a:xfrm>
              <a:off x="1561356" y="4143004"/>
              <a:ext cx="219075" cy="219075"/>
            </a:xfrm>
            <a:prstGeom prst="ellipse">
              <a:avLst/>
            </a:prstGeom>
            <a:solidFill>
              <a:srgbClr val="00B0F0"/>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Tree>
    <p:extLst>
      <p:ext uri="{BB962C8B-B14F-4D97-AF65-F5344CB8AC3E}">
        <p14:creationId xmlns:p14="http://schemas.microsoft.com/office/powerpoint/2010/main" val="355883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Summary of Steps 1, 2, and 3</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4</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95708"/>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5632" y="895708"/>
            <a:ext cx="3760421"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Potential Opportunities / Threats </a:t>
            </a:r>
          </a:p>
        </p:txBody>
      </p:sp>
      <p:grpSp>
        <p:nvGrpSpPr>
          <p:cNvPr id="2" name="Group 1">
            <a:extLst>
              <a:ext uri="{FF2B5EF4-FFF2-40B4-BE49-F238E27FC236}">
                <a16:creationId xmlns:a16="http://schemas.microsoft.com/office/drawing/2014/main" id="{22B100A1-6CD0-4699-BCA1-E46C86996360}"/>
              </a:ext>
            </a:extLst>
          </p:cNvPr>
          <p:cNvGrpSpPr/>
          <p:nvPr/>
        </p:nvGrpSpPr>
        <p:grpSpPr>
          <a:xfrm>
            <a:off x="182818" y="1262240"/>
            <a:ext cx="11826365" cy="931960"/>
            <a:chOff x="34330" y="1262240"/>
            <a:chExt cx="11826365"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sp>
          <p:nvSpPr>
            <p:cNvPr id="17" name="Rounded Rectangle 6">
              <a:extLst>
                <a:ext uri="{FF2B5EF4-FFF2-40B4-BE49-F238E27FC236}">
                  <a16:creationId xmlns:a16="http://schemas.microsoft.com/office/drawing/2014/main" id="{8F71CA8A-3BF7-48DE-BCFC-C96275F50362}"/>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
        <p:nvSpPr>
          <p:cNvPr id="18" name="TextBox 17">
            <a:extLst>
              <a:ext uri="{FF2B5EF4-FFF2-40B4-BE49-F238E27FC236}">
                <a16:creationId xmlns:a16="http://schemas.microsoft.com/office/drawing/2014/main" id="{EE85D876-85EE-4226-9AF4-E60869601259}"/>
              </a:ext>
            </a:extLst>
          </p:cNvPr>
          <p:cNvSpPr txBox="1"/>
          <p:nvPr/>
        </p:nvSpPr>
        <p:spPr>
          <a:xfrm>
            <a:off x="8248759" y="895708"/>
            <a:ext cx="3760421"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Sources of Information</a:t>
            </a:r>
          </a:p>
        </p:txBody>
      </p:sp>
      <p:grpSp>
        <p:nvGrpSpPr>
          <p:cNvPr id="21" name="Group 20">
            <a:extLst>
              <a:ext uri="{FF2B5EF4-FFF2-40B4-BE49-F238E27FC236}">
                <a16:creationId xmlns:a16="http://schemas.microsoft.com/office/drawing/2014/main" id="{4690E814-34D5-49CD-98DC-32EDC822CABF}"/>
              </a:ext>
            </a:extLst>
          </p:cNvPr>
          <p:cNvGrpSpPr/>
          <p:nvPr/>
        </p:nvGrpSpPr>
        <p:grpSpPr>
          <a:xfrm>
            <a:off x="182818" y="2182146"/>
            <a:ext cx="11826365" cy="931960"/>
            <a:chOff x="34330" y="1262240"/>
            <a:chExt cx="11826365"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3" name="Rounded Rectangle 6">
              <a:extLst>
                <a:ext uri="{FF2B5EF4-FFF2-40B4-BE49-F238E27FC236}">
                  <a16:creationId xmlns:a16="http://schemas.microsoft.com/office/drawing/2014/main" id="{6C22562F-0F37-49AF-A98F-D2A4E10AEE5D}"/>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sp>
          <p:nvSpPr>
            <p:cNvPr id="25" name="Rounded Rectangle 6">
              <a:extLst>
                <a:ext uri="{FF2B5EF4-FFF2-40B4-BE49-F238E27FC236}">
                  <a16:creationId xmlns:a16="http://schemas.microsoft.com/office/drawing/2014/main" id="{28055E55-812E-4AED-BD9C-A76AFC699CE7}"/>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29" name="Group 28">
            <a:extLst>
              <a:ext uri="{FF2B5EF4-FFF2-40B4-BE49-F238E27FC236}">
                <a16:creationId xmlns:a16="http://schemas.microsoft.com/office/drawing/2014/main" id="{014CE13D-4FDD-4536-AD00-F89C1AC8BF38}"/>
              </a:ext>
            </a:extLst>
          </p:cNvPr>
          <p:cNvGrpSpPr/>
          <p:nvPr/>
        </p:nvGrpSpPr>
        <p:grpSpPr>
          <a:xfrm>
            <a:off x="182818" y="3102052"/>
            <a:ext cx="11826365" cy="931960"/>
            <a:chOff x="34330" y="1262240"/>
            <a:chExt cx="11826365"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5" name="Rounded Rectangle 6">
              <a:extLst>
                <a:ext uri="{FF2B5EF4-FFF2-40B4-BE49-F238E27FC236}">
                  <a16:creationId xmlns:a16="http://schemas.microsoft.com/office/drawing/2014/main" id="{7E5E7F7E-006D-45CD-B720-B6789BD6A66D}"/>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sp>
          <p:nvSpPr>
            <p:cNvPr id="44" name="Rounded Rectangle 6">
              <a:extLst>
                <a:ext uri="{FF2B5EF4-FFF2-40B4-BE49-F238E27FC236}">
                  <a16:creationId xmlns:a16="http://schemas.microsoft.com/office/drawing/2014/main" id="{987A9430-BB1E-4389-B761-0B5825D2F1D3}"/>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45" name="Group 44">
            <a:extLst>
              <a:ext uri="{FF2B5EF4-FFF2-40B4-BE49-F238E27FC236}">
                <a16:creationId xmlns:a16="http://schemas.microsoft.com/office/drawing/2014/main" id="{A5DD6AE2-808C-458E-B795-2F446F54A246}"/>
              </a:ext>
            </a:extLst>
          </p:cNvPr>
          <p:cNvGrpSpPr/>
          <p:nvPr/>
        </p:nvGrpSpPr>
        <p:grpSpPr>
          <a:xfrm>
            <a:off x="182818" y="4021958"/>
            <a:ext cx="11826365" cy="931960"/>
            <a:chOff x="34330" y="1262240"/>
            <a:chExt cx="11826365"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7" name="Rounded Rectangle 6">
              <a:extLst>
                <a:ext uri="{FF2B5EF4-FFF2-40B4-BE49-F238E27FC236}">
                  <a16:creationId xmlns:a16="http://schemas.microsoft.com/office/drawing/2014/main" id="{A2069645-A436-4B4E-A3F7-50D776EC0C4C}"/>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sp>
          <p:nvSpPr>
            <p:cNvPr id="49" name="Rounded Rectangle 6">
              <a:extLst>
                <a:ext uri="{FF2B5EF4-FFF2-40B4-BE49-F238E27FC236}">
                  <a16:creationId xmlns:a16="http://schemas.microsoft.com/office/drawing/2014/main" id="{FB6606C9-838F-4C50-999F-03FB7412B86D}"/>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50" name="Group 49">
            <a:extLst>
              <a:ext uri="{FF2B5EF4-FFF2-40B4-BE49-F238E27FC236}">
                <a16:creationId xmlns:a16="http://schemas.microsoft.com/office/drawing/2014/main" id="{10811B1C-5729-4B62-96EB-530EC4D42D28}"/>
              </a:ext>
            </a:extLst>
          </p:cNvPr>
          <p:cNvGrpSpPr/>
          <p:nvPr/>
        </p:nvGrpSpPr>
        <p:grpSpPr>
          <a:xfrm>
            <a:off x="182818" y="4941864"/>
            <a:ext cx="11826365" cy="931960"/>
            <a:chOff x="34330" y="1262240"/>
            <a:chExt cx="11826365"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2" name="Rounded Rectangle 6">
              <a:extLst>
                <a:ext uri="{FF2B5EF4-FFF2-40B4-BE49-F238E27FC236}">
                  <a16:creationId xmlns:a16="http://schemas.microsoft.com/office/drawing/2014/main" id="{D63B2F87-6794-4D2A-B986-4A881747ECF8}"/>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sp>
          <p:nvSpPr>
            <p:cNvPr id="54" name="Rounded Rectangle 6">
              <a:extLst>
                <a:ext uri="{FF2B5EF4-FFF2-40B4-BE49-F238E27FC236}">
                  <a16:creationId xmlns:a16="http://schemas.microsoft.com/office/drawing/2014/main" id="{C7F4B718-4A4E-4B42-94F9-0198D44D0896}"/>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55" name="Group 54">
            <a:extLst>
              <a:ext uri="{FF2B5EF4-FFF2-40B4-BE49-F238E27FC236}">
                <a16:creationId xmlns:a16="http://schemas.microsoft.com/office/drawing/2014/main" id="{98BEF86B-F64A-4836-9531-5BFE5B948336}"/>
              </a:ext>
            </a:extLst>
          </p:cNvPr>
          <p:cNvGrpSpPr/>
          <p:nvPr/>
        </p:nvGrpSpPr>
        <p:grpSpPr>
          <a:xfrm>
            <a:off x="182818" y="5861772"/>
            <a:ext cx="11826365" cy="931960"/>
            <a:chOff x="34330" y="1262240"/>
            <a:chExt cx="11826365"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7" name="Rounded Rectangle 6">
              <a:extLst>
                <a:ext uri="{FF2B5EF4-FFF2-40B4-BE49-F238E27FC236}">
                  <a16:creationId xmlns:a16="http://schemas.microsoft.com/office/drawing/2014/main" id="{8BA9352D-F7CC-42E0-8DC3-0CBFDCA39BE5}"/>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sp>
          <p:nvSpPr>
            <p:cNvPr id="59" name="Rounded Rectangle 6">
              <a:extLst>
                <a:ext uri="{FF2B5EF4-FFF2-40B4-BE49-F238E27FC236}">
                  <a16:creationId xmlns:a16="http://schemas.microsoft.com/office/drawing/2014/main" id="{864D33FB-ADEF-4A5A-816D-FCE10C4E37B9}"/>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Tree>
    <p:extLst>
      <p:ext uri="{BB962C8B-B14F-4D97-AF65-F5344CB8AC3E}">
        <p14:creationId xmlns:p14="http://schemas.microsoft.com/office/powerpoint/2010/main" val="379509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PESTLE Questionnaire</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5</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95708"/>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2898" y="895708"/>
            <a:ext cx="7603544" cy="400110"/>
          </a:xfrm>
          <a:prstGeom prst="rect">
            <a:avLst/>
          </a:prstGeom>
          <a:noFill/>
        </p:spPr>
        <p:txBody>
          <a:bodyPr wrap="square" rtlCol="0" anchor="ctr">
            <a:spAutoFit/>
          </a:bodyPr>
          <a:lstStyle/>
          <a:p>
            <a:r>
              <a:rPr lang="en-US" sz="2000" b="1" i="0" dirty="0">
                <a:latin typeface="Arial Narrow" panose="020B0606020202030204" pitchFamily="34" charset="0"/>
                <a:cs typeface="Calibri" panose="020F0502020204030204" pitchFamily="34" charset="0"/>
              </a:rPr>
              <a:t>Questions</a:t>
            </a:r>
          </a:p>
        </p:txBody>
      </p:sp>
      <p:grpSp>
        <p:nvGrpSpPr>
          <p:cNvPr id="2" name="Group 1">
            <a:extLst>
              <a:ext uri="{FF2B5EF4-FFF2-40B4-BE49-F238E27FC236}">
                <a16:creationId xmlns:a16="http://schemas.microsoft.com/office/drawing/2014/main" id="{22B100A1-6CD0-4699-BCA1-E46C86996360}"/>
              </a:ext>
            </a:extLst>
          </p:cNvPr>
          <p:cNvGrpSpPr/>
          <p:nvPr/>
        </p:nvGrpSpPr>
        <p:grpSpPr>
          <a:xfrm>
            <a:off x="182818" y="1262240"/>
            <a:ext cx="11826363" cy="931960"/>
            <a:chOff x="34330" y="1262240"/>
            <a:chExt cx="11826363"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257144" y="1262240"/>
              <a:ext cx="7603549"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grpSp>
      <p:grpSp>
        <p:nvGrpSpPr>
          <p:cNvPr id="21" name="Group 20">
            <a:extLst>
              <a:ext uri="{FF2B5EF4-FFF2-40B4-BE49-F238E27FC236}">
                <a16:creationId xmlns:a16="http://schemas.microsoft.com/office/drawing/2014/main" id="{4690E814-34D5-49CD-98DC-32EDC822CABF}"/>
              </a:ext>
            </a:extLst>
          </p:cNvPr>
          <p:cNvGrpSpPr/>
          <p:nvPr/>
        </p:nvGrpSpPr>
        <p:grpSpPr>
          <a:xfrm>
            <a:off x="182818" y="2182146"/>
            <a:ext cx="11826363" cy="931960"/>
            <a:chOff x="34330" y="1262240"/>
            <a:chExt cx="11826363"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3" name="Rounded Rectangle 6">
              <a:extLst>
                <a:ext uri="{FF2B5EF4-FFF2-40B4-BE49-F238E27FC236}">
                  <a16:creationId xmlns:a16="http://schemas.microsoft.com/office/drawing/2014/main" id="{6C22562F-0F37-49AF-A98F-D2A4E10AEE5D}"/>
                </a:ext>
              </a:extLst>
            </p:cNvPr>
            <p:cNvSpPr/>
            <p:nvPr/>
          </p:nvSpPr>
          <p:spPr>
            <a:xfrm>
              <a:off x="4257145" y="1262240"/>
              <a:ext cx="7603548"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grpSp>
      <p:grpSp>
        <p:nvGrpSpPr>
          <p:cNvPr id="29" name="Group 28">
            <a:extLst>
              <a:ext uri="{FF2B5EF4-FFF2-40B4-BE49-F238E27FC236}">
                <a16:creationId xmlns:a16="http://schemas.microsoft.com/office/drawing/2014/main" id="{014CE13D-4FDD-4536-AD00-F89C1AC8BF38}"/>
              </a:ext>
            </a:extLst>
          </p:cNvPr>
          <p:cNvGrpSpPr/>
          <p:nvPr/>
        </p:nvGrpSpPr>
        <p:grpSpPr>
          <a:xfrm>
            <a:off x="182818" y="3102052"/>
            <a:ext cx="11826361" cy="931960"/>
            <a:chOff x="34330" y="1262240"/>
            <a:chExt cx="11826361"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5" name="Rounded Rectangle 6">
              <a:extLst>
                <a:ext uri="{FF2B5EF4-FFF2-40B4-BE49-F238E27FC236}">
                  <a16:creationId xmlns:a16="http://schemas.microsoft.com/office/drawing/2014/main" id="{7E5E7F7E-006D-45CD-B720-B6789BD6A66D}"/>
                </a:ext>
              </a:extLst>
            </p:cNvPr>
            <p:cNvSpPr/>
            <p:nvPr/>
          </p:nvSpPr>
          <p:spPr>
            <a:xfrm>
              <a:off x="4257144" y="1262240"/>
              <a:ext cx="760354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grpSp>
      <p:grpSp>
        <p:nvGrpSpPr>
          <p:cNvPr id="45" name="Group 44">
            <a:extLst>
              <a:ext uri="{FF2B5EF4-FFF2-40B4-BE49-F238E27FC236}">
                <a16:creationId xmlns:a16="http://schemas.microsoft.com/office/drawing/2014/main" id="{A5DD6AE2-808C-458E-B795-2F446F54A246}"/>
              </a:ext>
            </a:extLst>
          </p:cNvPr>
          <p:cNvGrpSpPr/>
          <p:nvPr/>
        </p:nvGrpSpPr>
        <p:grpSpPr>
          <a:xfrm>
            <a:off x="182818" y="4021958"/>
            <a:ext cx="11826361" cy="931960"/>
            <a:chOff x="34330" y="1262240"/>
            <a:chExt cx="11826361"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7" name="Rounded Rectangle 6">
              <a:extLst>
                <a:ext uri="{FF2B5EF4-FFF2-40B4-BE49-F238E27FC236}">
                  <a16:creationId xmlns:a16="http://schemas.microsoft.com/office/drawing/2014/main" id="{A2069645-A436-4B4E-A3F7-50D776EC0C4C}"/>
                </a:ext>
              </a:extLst>
            </p:cNvPr>
            <p:cNvSpPr/>
            <p:nvPr/>
          </p:nvSpPr>
          <p:spPr>
            <a:xfrm>
              <a:off x="4257145" y="1262240"/>
              <a:ext cx="7603546"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grpSp>
      <p:grpSp>
        <p:nvGrpSpPr>
          <p:cNvPr id="50" name="Group 49">
            <a:extLst>
              <a:ext uri="{FF2B5EF4-FFF2-40B4-BE49-F238E27FC236}">
                <a16:creationId xmlns:a16="http://schemas.microsoft.com/office/drawing/2014/main" id="{10811B1C-5729-4B62-96EB-530EC4D42D28}"/>
              </a:ext>
            </a:extLst>
          </p:cNvPr>
          <p:cNvGrpSpPr/>
          <p:nvPr/>
        </p:nvGrpSpPr>
        <p:grpSpPr>
          <a:xfrm>
            <a:off x="182818" y="4941864"/>
            <a:ext cx="11826359" cy="931960"/>
            <a:chOff x="34330" y="1262240"/>
            <a:chExt cx="11826359"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2" name="Rounded Rectangle 6">
              <a:extLst>
                <a:ext uri="{FF2B5EF4-FFF2-40B4-BE49-F238E27FC236}">
                  <a16:creationId xmlns:a16="http://schemas.microsoft.com/office/drawing/2014/main" id="{D63B2F87-6794-4D2A-B986-4A881747ECF8}"/>
                </a:ext>
              </a:extLst>
            </p:cNvPr>
            <p:cNvSpPr/>
            <p:nvPr/>
          </p:nvSpPr>
          <p:spPr>
            <a:xfrm>
              <a:off x="4257144" y="1262240"/>
              <a:ext cx="7603545"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grpSp>
      <p:grpSp>
        <p:nvGrpSpPr>
          <p:cNvPr id="55" name="Group 54">
            <a:extLst>
              <a:ext uri="{FF2B5EF4-FFF2-40B4-BE49-F238E27FC236}">
                <a16:creationId xmlns:a16="http://schemas.microsoft.com/office/drawing/2014/main" id="{98BEF86B-F64A-4836-9531-5BFE5B948336}"/>
              </a:ext>
            </a:extLst>
          </p:cNvPr>
          <p:cNvGrpSpPr/>
          <p:nvPr/>
        </p:nvGrpSpPr>
        <p:grpSpPr>
          <a:xfrm>
            <a:off x="182818" y="5861772"/>
            <a:ext cx="11826359" cy="931960"/>
            <a:chOff x="34330" y="1262240"/>
            <a:chExt cx="11826359"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7" name="Rounded Rectangle 6">
              <a:extLst>
                <a:ext uri="{FF2B5EF4-FFF2-40B4-BE49-F238E27FC236}">
                  <a16:creationId xmlns:a16="http://schemas.microsoft.com/office/drawing/2014/main" id="{8BA9352D-F7CC-42E0-8DC3-0CBFDCA39BE5}"/>
                </a:ext>
              </a:extLst>
            </p:cNvPr>
            <p:cNvSpPr/>
            <p:nvPr/>
          </p:nvSpPr>
          <p:spPr>
            <a:xfrm>
              <a:off x="4257145" y="1262240"/>
              <a:ext cx="7603544"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grpSp>
    </p:spTree>
    <p:extLst>
      <p:ext uri="{BB962C8B-B14F-4D97-AF65-F5344CB8AC3E}">
        <p14:creationId xmlns:p14="http://schemas.microsoft.com/office/powerpoint/2010/main" val="47029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PESTLE Data Collection Plan</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6</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86702"/>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5633" y="886702"/>
            <a:ext cx="3598680"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What?</a:t>
            </a:r>
          </a:p>
        </p:txBody>
      </p:sp>
      <p:grpSp>
        <p:nvGrpSpPr>
          <p:cNvPr id="4" name="Group 3">
            <a:extLst>
              <a:ext uri="{FF2B5EF4-FFF2-40B4-BE49-F238E27FC236}">
                <a16:creationId xmlns:a16="http://schemas.microsoft.com/office/drawing/2014/main" id="{4313AA53-EE0F-4A9A-B41E-E9B460DFF82C}"/>
              </a:ext>
            </a:extLst>
          </p:cNvPr>
          <p:cNvGrpSpPr/>
          <p:nvPr/>
        </p:nvGrpSpPr>
        <p:grpSpPr>
          <a:xfrm>
            <a:off x="182818" y="1259226"/>
            <a:ext cx="11826359" cy="931960"/>
            <a:chOff x="182818" y="1259226"/>
            <a:chExt cx="11826359"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2074172" y="1259226"/>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405631" y="1259226"/>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182818" y="1525151"/>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sp>
          <p:nvSpPr>
            <p:cNvPr id="31" name="Rounded Rectangle 5">
              <a:extLst>
                <a:ext uri="{FF2B5EF4-FFF2-40B4-BE49-F238E27FC236}">
                  <a16:creationId xmlns:a16="http://schemas.microsoft.com/office/drawing/2014/main" id="{521E1FBF-8DE1-4ECD-A4FF-3191D4BFDFA8}"/>
                </a:ext>
              </a:extLst>
            </p:cNvPr>
            <p:cNvSpPr/>
            <p:nvPr/>
          </p:nvSpPr>
          <p:spPr>
            <a:xfrm>
              <a:off x="8087019" y="1259226"/>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2" name="Rounded Rectangle 5">
              <a:extLst>
                <a:ext uri="{FF2B5EF4-FFF2-40B4-BE49-F238E27FC236}">
                  <a16:creationId xmlns:a16="http://schemas.microsoft.com/office/drawing/2014/main" id="{4030735A-19F1-4CA6-832F-51604AD1B1A1}"/>
                </a:ext>
              </a:extLst>
            </p:cNvPr>
            <p:cNvSpPr/>
            <p:nvPr/>
          </p:nvSpPr>
          <p:spPr>
            <a:xfrm>
              <a:off x="10200534" y="1259226"/>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
        <p:nvSpPr>
          <p:cNvPr id="33" name="TextBox 32">
            <a:extLst>
              <a:ext uri="{FF2B5EF4-FFF2-40B4-BE49-F238E27FC236}">
                <a16:creationId xmlns:a16="http://schemas.microsoft.com/office/drawing/2014/main" id="{553D0D8D-EAC9-4B55-9765-63E822EA04E7}"/>
              </a:ext>
            </a:extLst>
          </p:cNvPr>
          <p:cNvSpPr txBox="1"/>
          <p:nvPr/>
        </p:nvSpPr>
        <p:spPr>
          <a:xfrm>
            <a:off x="8087015" y="886702"/>
            <a:ext cx="2030811"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Who?</a:t>
            </a:r>
          </a:p>
        </p:txBody>
      </p:sp>
      <p:sp>
        <p:nvSpPr>
          <p:cNvPr id="40" name="TextBox 39">
            <a:extLst>
              <a:ext uri="{FF2B5EF4-FFF2-40B4-BE49-F238E27FC236}">
                <a16:creationId xmlns:a16="http://schemas.microsoft.com/office/drawing/2014/main" id="{F0459DAF-3F5B-4F45-8BA1-38F98A633676}"/>
              </a:ext>
            </a:extLst>
          </p:cNvPr>
          <p:cNvSpPr txBox="1"/>
          <p:nvPr/>
        </p:nvSpPr>
        <p:spPr>
          <a:xfrm>
            <a:off x="10200532" y="886702"/>
            <a:ext cx="1808645"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Who?</a:t>
            </a:r>
          </a:p>
        </p:txBody>
      </p:sp>
      <p:grpSp>
        <p:nvGrpSpPr>
          <p:cNvPr id="5" name="Group 4">
            <a:extLst>
              <a:ext uri="{FF2B5EF4-FFF2-40B4-BE49-F238E27FC236}">
                <a16:creationId xmlns:a16="http://schemas.microsoft.com/office/drawing/2014/main" id="{FFD03BC5-110C-4A3A-8376-ED1AE38E9F6C}"/>
              </a:ext>
            </a:extLst>
          </p:cNvPr>
          <p:cNvGrpSpPr/>
          <p:nvPr/>
        </p:nvGrpSpPr>
        <p:grpSpPr>
          <a:xfrm>
            <a:off x="182818" y="2176119"/>
            <a:ext cx="11826359" cy="931960"/>
            <a:chOff x="182818" y="2176119"/>
            <a:chExt cx="11826359"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2074172" y="2176119"/>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182818" y="2442044"/>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sp>
          <p:nvSpPr>
            <p:cNvPr id="41" name="Rounded Rectangle 6">
              <a:extLst>
                <a:ext uri="{FF2B5EF4-FFF2-40B4-BE49-F238E27FC236}">
                  <a16:creationId xmlns:a16="http://schemas.microsoft.com/office/drawing/2014/main" id="{D24E30EE-3CA5-459A-8D66-A21B99A5FB5B}"/>
                </a:ext>
              </a:extLst>
            </p:cNvPr>
            <p:cNvSpPr/>
            <p:nvPr/>
          </p:nvSpPr>
          <p:spPr>
            <a:xfrm>
              <a:off x="4405631" y="2176119"/>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4" name="Rounded Rectangle 5">
              <a:extLst>
                <a:ext uri="{FF2B5EF4-FFF2-40B4-BE49-F238E27FC236}">
                  <a16:creationId xmlns:a16="http://schemas.microsoft.com/office/drawing/2014/main" id="{DFFF0968-FEC0-4586-84A8-D47F8C925479}"/>
                </a:ext>
              </a:extLst>
            </p:cNvPr>
            <p:cNvSpPr/>
            <p:nvPr/>
          </p:nvSpPr>
          <p:spPr>
            <a:xfrm>
              <a:off x="8087019" y="2176119"/>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9" name="Rounded Rectangle 5">
              <a:extLst>
                <a:ext uri="{FF2B5EF4-FFF2-40B4-BE49-F238E27FC236}">
                  <a16:creationId xmlns:a16="http://schemas.microsoft.com/office/drawing/2014/main" id="{4D5DEBE5-934E-45EF-A97D-58EDBADCA1F1}"/>
                </a:ext>
              </a:extLst>
            </p:cNvPr>
            <p:cNvSpPr/>
            <p:nvPr/>
          </p:nvSpPr>
          <p:spPr>
            <a:xfrm>
              <a:off x="10200534" y="2176119"/>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6" name="Group 5">
            <a:extLst>
              <a:ext uri="{FF2B5EF4-FFF2-40B4-BE49-F238E27FC236}">
                <a16:creationId xmlns:a16="http://schemas.microsoft.com/office/drawing/2014/main" id="{D7040447-49BD-48D1-B12D-54418995AD26}"/>
              </a:ext>
            </a:extLst>
          </p:cNvPr>
          <p:cNvGrpSpPr/>
          <p:nvPr/>
        </p:nvGrpSpPr>
        <p:grpSpPr>
          <a:xfrm>
            <a:off x="182818" y="3096025"/>
            <a:ext cx="11823408" cy="931960"/>
            <a:chOff x="182818" y="3096025"/>
            <a:chExt cx="11823408"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2074172" y="3096025"/>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182818" y="3361950"/>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sp>
          <p:nvSpPr>
            <p:cNvPr id="54" name="Rounded Rectangle 6">
              <a:extLst>
                <a:ext uri="{FF2B5EF4-FFF2-40B4-BE49-F238E27FC236}">
                  <a16:creationId xmlns:a16="http://schemas.microsoft.com/office/drawing/2014/main" id="{02D798CF-FAC1-4960-B611-B9BFB8C5677F}"/>
                </a:ext>
              </a:extLst>
            </p:cNvPr>
            <p:cNvSpPr/>
            <p:nvPr/>
          </p:nvSpPr>
          <p:spPr>
            <a:xfrm>
              <a:off x="4402680" y="3096025"/>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9" name="Rounded Rectangle 5">
              <a:extLst>
                <a:ext uri="{FF2B5EF4-FFF2-40B4-BE49-F238E27FC236}">
                  <a16:creationId xmlns:a16="http://schemas.microsoft.com/office/drawing/2014/main" id="{11C9C8DC-0313-4353-916F-2E7CC5889DB3}"/>
                </a:ext>
              </a:extLst>
            </p:cNvPr>
            <p:cNvSpPr/>
            <p:nvPr/>
          </p:nvSpPr>
          <p:spPr>
            <a:xfrm>
              <a:off x="8084068" y="3096025"/>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0" name="Rounded Rectangle 5">
              <a:extLst>
                <a:ext uri="{FF2B5EF4-FFF2-40B4-BE49-F238E27FC236}">
                  <a16:creationId xmlns:a16="http://schemas.microsoft.com/office/drawing/2014/main" id="{E8BE0A90-B7FB-4706-A76A-43E746B41E12}"/>
                </a:ext>
              </a:extLst>
            </p:cNvPr>
            <p:cNvSpPr/>
            <p:nvPr/>
          </p:nvSpPr>
          <p:spPr>
            <a:xfrm>
              <a:off x="10197583" y="3096025"/>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7" name="Group 6">
            <a:extLst>
              <a:ext uri="{FF2B5EF4-FFF2-40B4-BE49-F238E27FC236}">
                <a16:creationId xmlns:a16="http://schemas.microsoft.com/office/drawing/2014/main" id="{0D8F0D1A-ABF1-4D64-ADDC-E33E643BB590}"/>
              </a:ext>
            </a:extLst>
          </p:cNvPr>
          <p:cNvGrpSpPr/>
          <p:nvPr/>
        </p:nvGrpSpPr>
        <p:grpSpPr>
          <a:xfrm>
            <a:off x="182818" y="4015931"/>
            <a:ext cx="11823408" cy="931960"/>
            <a:chOff x="182818" y="4015931"/>
            <a:chExt cx="11823408"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2074172" y="4015931"/>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182818" y="4281856"/>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sp>
          <p:nvSpPr>
            <p:cNvPr id="61" name="Rounded Rectangle 6">
              <a:extLst>
                <a:ext uri="{FF2B5EF4-FFF2-40B4-BE49-F238E27FC236}">
                  <a16:creationId xmlns:a16="http://schemas.microsoft.com/office/drawing/2014/main" id="{999F3973-D7FC-40D9-810B-EE2BB0136584}"/>
                </a:ext>
              </a:extLst>
            </p:cNvPr>
            <p:cNvSpPr/>
            <p:nvPr/>
          </p:nvSpPr>
          <p:spPr>
            <a:xfrm>
              <a:off x="4402680" y="4015931"/>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2" name="Rounded Rectangle 5">
              <a:extLst>
                <a:ext uri="{FF2B5EF4-FFF2-40B4-BE49-F238E27FC236}">
                  <a16:creationId xmlns:a16="http://schemas.microsoft.com/office/drawing/2014/main" id="{B0365CB1-33F9-4F5E-88B5-B943E6C11446}"/>
                </a:ext>
              </a:extLst>
            </p:cNvPr>
            <p:cNvSpPr/>
            <p:nvPr/>
          </p:nvSpPr>
          <p:spPr>
            <a:xfrm>
              <a:off x="8084068" y="4015931"/>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3" name="Rounded Rectangle 5">
              <a:extLst>
                <a:ext uri="{FF2B5EF4-FFF2-40B4-BE49-F238E27FC236}">
                  <a16:creationId xmlns:a16="http://schemas.microsoft.com/office/drawing/2014/main" id="{36CA6AD7-277A-4415-A72F-E41259B68095}"/>
                </a:ext>
              </a:extLst>
            </p:cNvPr>
            <p:cNvSpPr/>
            <p:nvPr/>
          </p:nvSpPr>
          <p:spPr>
            <a:xfrm>
              <a:off x="10197583" y="4015931"/>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8" name="Group 7">
            <a:extLst>
              <a:ext uri="{FF2B5EF4-FFF2-40B4-BE49-F238E27FC236}">
                <a16:creationId xmlns:a16="http://schemas.microsoft.com/office/drawing/2014/main" id="{EE9F9C9D-260C-400F-B537-5F41F0686D4B}"/>
              </a:ext>
            </a:extLst>
          </p:cNvPr>
          <p:cNvGrpSpPr/>
          <p:nvPr/>
        </p:nvGrpSpPr>
        <p:grpSpPr>
          <a:xfrm>
            <a:off x="182818" y="4941864"/>
            <a:ext cx="11823408" cy="931960"/>
            <a:chOff x="182818" y="4941864"/>
            <a:chExt cx="11823408"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2074172" y="4941864"/>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182818" y="5207789"/>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sp>
          <p:nvSpPr>
            <p:cNvPr id="64" name="Rounded Rectangle 6">
              <a:extLst>
                <a:ext uri="{FF2B5EF4-FFF2-40B4-BE49-F238E27FC236}">
                  <a16:creationId xmlns:a16="http://schemas.microsoft.com/office/drawing/2014/main" id="{CF1DEECB-6F93-4226-BF69-27E741B02380}"/>
                </a:ext>
              </a:extLst>
            </p:cNvPr>
            <p:cNvSpPr/>
            <p:nvPr/>
          </p:nvSpPr>
          <p:spPr>
            <a:xfrm>
              <a:off x="4402680" y="4941864"/>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5" name="Rounded Rectangle 5">
              <a:extLst>
                <a:ext uri="{FF2B5EF4-FFF2-40B4-BE49-F238E27FC236}">
                  <a16:creationId xmlns:a16="http://schemas.microsoft.com/office/drawing/2014/main" id="{D7D37B74-C5E8-419A-B807-74C9AAE1039C}"/>
                </a:ext>
              </a:extLst>
            </p:cNvPr>
            <p:cNvSpPr/>
            <p:nvPr/>
          </p:nvSpPr>
          <p:spPr>
            <a:xfrm>
              <a:off x="8084068" y="4941864"/>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6" name="Rounded Rectangle 5">
              <a:extLst>
                <a:ext uri="{FF2B5EF4-FFF2-40B4-BE49-F238E27FC236}">
                  <a16:creationId xmlns:a16="http://schemas.microsoft.com/office/drawing/2014/main" id="{1CBBC7F1-72EA-4C94-9432-B198DFDDCF60}"/>
                </a:ext>
              </a:extLst>
            </p:cNvPr>
            <p:cNvSpPr/>
            <p:nvPr/>
          </p:nvSpPr>
          <p:spPr>
            <a:xfrm>
              <a:off x="10197583" y="4941864"/>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9" name="Group 8">
            <a:extLst>
              <a:ext uri="{FF2B5EF4-FFF2-40B4-BE49-F238E27FC236}">
                <a16:creationId xmlns:a16="http://schemas.microsoft.com/office/drawing/2014/main" id="{9E5C1802-F832-4D85-8A0F-A08E47A31D7C}"/>
              </a:ext>
            </a:extLst>
          </p:cNvPr>
          <p:cNvGrpSpPr/>
          <p:nvPr/>
        </p:nvGrpSpPr>
        <p:grpSpPr>
          <a:xfrm>
            <a:off x="182818" y="5861772"/>
            <a:ext cx="11823408" cy="931960"/>
            <a:chOff x="182818" y="5861772"/>
            <a:chExt cx="11823408"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2074172" y="5861772"/>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182818" y="6127697"/>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sp>
          <p:nvSpPr>
            <p:cNvPr id="67" name="Rounded Rectangle 6">
              <a:extLst>
                <a:ext uri="{FF2B5EF4-FFF2-40B4-BE49-F238E27FC236}">
                  <a16:creationId xmlns:a16="http://schemas.microsoft.com/office/drawing/2014/main" id="{FB2FBCFA-F2E1-4189-A0BA-6E34D17F175A}"/>
                </a:ext>
              </a:extLst>
            </p:cNvPr>
            <p:cNvSpPr/>
            <p:nvPr/>
          </p:nvSpPr>
          <p:spPr>
            <a:xfrm>
              <a:off x="4402680" y="5861772"/>
              <a:ext cx="3598681"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8" name="Rounded Rectangle 5">
              <a:extLst>
                <a:ext uri="{FF2B5EF4-FFF2-40B4-BE49-F238E27FC236}">
                  <a16:creationId xmlns:a16="http://schemas.microsoft.com/office/drawing/2014/main" id="{5117906C-F743-44FD-A291-808376A6FA12}"/>
                </a:ext>
              </a:extLst>
            </p:cNvPr>
            <p:cNvSpPr/>
            <p:nvPr/>
          </p:nvSpPr>
          <p:spPr>
            <a:xfrm>
              <a:off x="8084068" y="5861772"/>
              <a:ext cx="203080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69" name="Rounded Rectangle 5">
              <a:extLst>
                <a:ext uri="{FF2B5EF4-FFF2-40B4-BE49-F238E27FC236}">
                  <a16:creationId xmlns:a16="http://schemas.microsoft.com/office/drawing/2014/main" id="{AE087E72-401B-45B3-8672-8957D7877290}"/>
                </a:ext>
              </a:extLst>
            </p:cNvPr>
            <p:cNvSpPr/>
            <p:nvPr/>
          </p:nvSpPr>
          <p:spPr>
            <a:xfrm>
              <a:off x="10197583" y="5861772"/>
              <a:ext cx="1808643"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Tree>
    <p:extLst>
      <p:ext uri="{BB962C8B-B14F-4D97-AF65-F5344CB8AC3E}">
        <p14:creationId xmlns:p14="http://schemas.microsoft.com/office/powerpoint/2010/main" val="355269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Research and Data Collection Outcome</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7</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95708"/>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5631" y="895708"/>
            <a:ext cx="7603543" cy="400110"/>
          </a:xfrm>
          <a:prstGeom prst="rect">
            <a:avLst/>
          </a:prstGeom>
          <a:noFill/>
        </p:spPr>
        <p:txBody>
          <a:bodyPr wrap="square" rtlCol="0" anchor="ctr">
            <a:spAutoFit/>
          </a:bodyPr>
          <a:lstStyle/>
          <a:p>
            <a:r>
              <a:rPr lang="en-US" sz="2000" b="1" i="0" dirty="0">
                <a:latin typeface="Arial Narrow" panose="020B0606020202030204" pitchFamily="34" charset="0"/>
                <a:cs typeface="Calibri" panose="020F0502020204030204" pitchFamily="34" charset="0"/>
              </a:rPr>
              <a:t>Data Collection Outcome</a:t>
            </a:r>
          </a:p>
        </p:txBody>
      </p:sp>
      <p:grpSp>
        <p:nvGrpSpPr>
          <p:cNvPr id="2" name="Group 1">
            <a:extLst>
              <a:ext uri="{FF2B5EF4-FFF2-40B4-BE49-F238E27FC236}">
                <a16:creationId xmlns:a16="http://schemas.microsoft.com/office/drawing/2014/main" id="{22B100A1-6CD0-4699-BCA1-E46C86996360}"/>
              </a:ext>
            </a:extLst>
          </p:cNvPr>
          <p:cNvGrpSpPr/>
          <p:nvPr/>
        </p:nvGrpSpPr>
        <p:grpSpPr>
          <a:xfrm>
            <a:off x="182818" y="1262240"/>
            <a:ext cx="11826363" cy="931960"/>
            <a:chOff x="34330" y="1262240"/>
            <a:chExt cx="11826363"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257144" y="1262240"/>
              <a:ext cx="7603549"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grpSp>
      <p:grpSp>
        <p:nvGrpSpPr>
          <p:cNvPr id="21" name="Group 20">
            <a:extLst>
              <a:ext uri="{FF2B5EF4-FFF2-40B4-BE49-F238E27FC236}">
                <a16:creationId xmlns:a16="http://schemas.microsoft.com/office/drawing/2014/main" id="{4690E814-34D5-49CD-98DC-32EDC822CABF}"/>
              </a:ext>
            </a:extLst>
          </p:cNvPr>
          <p:cNvGrpSpPr/>
          <p:nvPr/>
        </p:nvGrpSpPr>
        <p:grpSpPr>
          <a:xfrm>
            <a:off x="182818" y="2182146"/>
            <a:ext cx="11826363" cy="931960"/>
            <a:chOff x="34330" y="1262240"/>
            <a:chExt cx="11826363"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3" name="Rounded Rectangle 6">
              <a:extLst>
                <a:ext uri="{FF2B5EF4-FFF2-40B4-BE49-F238E27FC236}">
                  <a16:creationId xmlns:a16="http://schemas.microsoft.com/office/drawing/2014/main" id="{6C22562F-0F37-49AF-A98F-D2A4E10AEE5D}"/>
                </a:ext>
              </a:extLst>
            </p:cNvPr>
            <p:cNvSpPr/>
            <p:nvPr/>
          </p:nvSpPr>
          <p:spPr>
            <a:xfrm>
              <a:off x="4257145" y="1262240"/>
              <a:ext cx="7603548"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grpSp>
      <p:grpSp>
        <p:nvGrpSpPr>
          <p:cNvPr id="29" name="Group 28">
            <a:extLst>
              <a:ext uri="{FF2B5EF4-FFF2-40B4-BE49-F238E27FC236}">
                <a16:creationId xmlns:a16="http://schemas.microsoft.com/office/drawing/2014/main" id="{014CE13D-4FDD-4536-AD00-F89C1AC8BF38}"/>
              </a:ext>
            </a:extLst>
          </p:cNvPr>
          <p:cNvGrpSpPr/>
          <p:nvPr/>
        </p:nvGrpSpPr>
        <p:grpSpPr>
          <a:xfrm>
            <a:off x="182818" y="3102052"/>
            <a:ext cx="11826361" cy="931960"/>
            <a:chOff x="34330" y="1262240"/>
            <a:chExt cx="11826361"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5" name="Rounded Rectangle 6">
              <a:extLst>
                <a:ext uri="{FF2B5EF4-FFF2-40B4-BE49-F238E27FC236}">
                  <a16:creationId xmlns:a16="http://schemas.microsoft.com/office/drawing/2014/main" id="{7E5E7F7E-006D-45CD-B720-B6789BD6A66D}"/>
                </a:ext>
              </a:extLst>
            </p:cNvPr>
            <p:cNvSpPr/>
            <p:nvPr/>
          </p:nvSpPr>
          <p:spPr>
            <a:xfrm>
              <a:off x="4257144" y="1262240"/>
              <a:ext cx="7603547"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grpSp>
      <p:grpSp>
        <p:nvGrpSpPr>
          <p:cNvPr id="45" name="Group 44">
            <a:extLst>
              <a:ext uri="{FF2B5EF4-FFF2-40B4-BE49-F238E27FC236}">
                <a16:creationId xmlns:a16="http://schemas.microsoft.com/office/drawing/2014/main" id="{A5DD6AE2-808C-458E-B795-2F446F54A246}"/>
              </a:ext>
            </a:extLst>
          </p:cNvPr>
          <p:cNvGrpSpPr/>
          <p:nvPr/>
        </p:nvGrpSpPr>
        <p:grpSpPr>
          <a:xfrm>
            <a:off x="182818" y="4021958"/>
            <a:ext cx="11826361" cy="931960"/>
            <a:chOff x="34330" y="1262240"/>
            <a:chExt cx="11826361"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7" name="Rounded Rectangle 6">
              <a:extLst>
                <a:ext uri="{FF2B5EF4-FFF2-40B4-BE49-F238E27FC236}">
                  <a16:creationId xmlns:a16="http://schemas.microsoft.com/office/drawing/2014/main" id="{A2069645-A436-4B4E-A3F7-50D776EC0C4C}"/>
                </a:ext>
              </a:extLst>
            </p:cNvPr>
            <p:cNvSpPr/>
            <p:nvPr/>
          </p:nvSpPr>
          <p:spPr>
            <a:xfrm>
              <a:off x="4257145" y="1262240"/>
              <a:ext cx="7603546"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grpSp>
      <p:grpSp>
        <p:nvGrpSpPr>
          <p:cNvPr id="50" name="Group 49">
            <a:extLst>
              <a:ext uri="{FF2B5EF4-FFF2-40B4-BE49-F238E27FC236}">
                <a16:creationId xmlns:a16="http://schemas.microsoft.com/office/drawing/2014/main" id="{10811B1C-5729-4B62-96EB-530EC4D42D28}"/>
              </a:ext>
            </a:extLst>
          </p:cNvPr>
          <p:cNvGrpSpPr/>
          <p:nvPr/>
        </p:nvGrpSpPr>
        <p:grpSpPr>
          <a:xfrm>
            <a:off x="182818" y="4941864"/>
            <a:ext cx="11826359" cy="931960"/>
            <a:chOff x="34330" y="1262240"/>
            <a:chExt cx="11826359"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2" name="Rounded Rectangle 6">
              <a:extLst>
                <a:ext uri="{FF2B5EF4-FFF2-40B4-BE49-F238E27FC236}">
                  <a16:creationId xmlns:a16="http://schemas.microsoft.com/office/drawing/2014/main" id="{D63B2F87-6794-4D2A-B986-4A881747ECF8}"/>
                </a:ext>
              </a:extLst>
            </p:cNvPr>
            <p:cNvSpPr/>
            <p:nvPr/>
          </p:nvSpPr>
          <p:spPr>
            <a:xfrm>
              <a:off x="4257144" y="1262240"/>
              <a:ext cx="7603545"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grpSp>
      <p:grpSp>
        <p:nvGrpSpPr>
          <p:cNvPr id="55" name="Group 54">
            <a:extLst>
              <a:ext uri="{FF2B5EF4-FFF2-40B4-BE49-F238E27FC236}">
                <a16:creationId xmlns:a16="http://schemas.microsoft.com/office/drawing/2014/main" id="{98BEF86B-F64A-4836-9531-5BFE5B948336}"/>
              </a:ext>
            </a:extLst>
          </p:cNvPr>
          <p:cNvGrpSpPr/>
          <p:nvPr/>
        </p:nvGrpSpPr>
        <p:grpSpPr>
          <a:xfrm>
            <a:off x="182818" y="5861772"/>
            <a:ext cx="11826359" cy="931960"/>
            <a:chOff x="34330" y="1262240"/>
            <a:chExt cx="11826359"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7" name="Rounded Rectangle 6">
              <a:extLst>
                <a:ext uri="{FF2B5EF4-FFF2-40B4-BE49-F238E27FC236}">
                  <a16:creationId xmlns:a16="http://schemas.microsoft.com/office/drawing/2014/main" id="{8BA9352D-F7CC-42E0-8DC3-0CBFDCA39BE5}"/>
                </a:ext>
              </a:extLst>
            </p:cNvPr>
            <p:cNvSpPr/>
            <p:nvPr/>
          </p:nvSpPr>
          <p:spPr>
            <a:xfrm>
              <a:off x="4257145" y="1262240"/>
              <a:ext cx="7603544"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grpSp>
    </p:spTree>
    <p:extLst>
      <p:ext uri="{BB962C8B-B14F-4D97-AF65-F5344CB8AC3E}">
        <p14:creationId xmlns:p14="http://schemas.microsoft.com/office/powerpoint/2010/main" val="106204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649DB-C95F-4088-96AB-4AAD0234DE76}"/>
              </a:ext>
            </a:extLst>
          </p:cNvPr>
          <p:cNvSpPr txBox="1"/>
          <p:nvPr/>
        </p:nvSpPr>
        <p:spPr>
          <a:xfrm>
            <a:off x="414730" y="94734"/>
            <a:ext cx="11362540" cy="584775"/>
          </a:xfrm>
          <a:prstGeom prst="rect">
            <a:avLst/>
          </a:prstGeom>
          <a:noFill/>
        </p:spPr>
        <p:txBody>
          <a:bodyPr wrap="square">
            <a:spAutoFit/>
          </a:bodyPr>
          <a:lstStyle/>
          <a:p>
            <a:pPr algn="ctr"/>
            <a:r>
              <a:rPr lang="en-US" sz="3200" b="1" i="0" dirty="0">
                <a:solidFill>
                  <a:srgbClr val="202122"/>
                </a:solidFill>
                <a:effectLst/>
                <a:latin typeface="Calibri" panose="020F0502020204030204" pitchFamily="34" charset="0"/>
                <a:cs typeface="Calibri" panose="020F0502020204030204" pitchFamily="34" charset="0"/>
              </a:rPr>
              <a:t>Data Analysis Findings</a:t>
            </a:r>
            <a:endParaRPr lang="en-US" sz="3200" b="1" dirty="0"/>
          </a:p>
        </p:txBody>
      </p:sp>
      <p:sp>
        <p:nvSpPr>
          <p:cNvPr id="26" name="TextBox 25">
            <a:extLst>
              <a:ext uri="{FF2B5EF4-FFF2-40B4-BE49-F238E27FC236}">
                <a16:creationId xmlns:a16="http://schemas.microsoft.com/office/drawing/2014/main" id="{29B9E896-08D2-4A93-A3C6-746CB08E102D}"/>
              </a:ext>
            </a:extLst>
          </p:cNvPr>
          <p:cNvSpPr txBox="1"/>
          <p:nvPr/>
        </p:nvSpPr>
        <p:spPr>
          <a:xfrm>
            <a:off x="54368" y="30903"/>
            <a:ext cx="574196" cy="1015663"/>
          </a:xfrm>
          <a:prstGeom prst="rect">
            <a:avLst/>
          </a:prstGeom>
          <a:noFill/>
        </p:spPr>
        <p:txBody>
          <a:bodyPr wrap="none" rtlCol="0">
            <a:spAutoFit/>
          </a:bodyPr>
          <a:lstStyle/>
          <a:p>
            <a:pPr algn="ctr"/>
            <a:r>
              <a:rPr lang="en-US" sz="6000" dirty="0">
                <a:solidFill>
                  <a:srgbClr val="0000CC"/>
                </a:solidFill>
              </a:rPr>
              <a:t>8</a:t>
            </a:r>
          </a:p>
        </p:txBody>
      </p:sp>
      <p:sp>
        <p:nvSpPr>
          <p:cNvPr id="27" name="Rectangle 26">
            <a:extLst>
              <a:ext uri="{FF2B5EF4-FFF2-40B4-BE49-F238E27FC236}">
                <a16:creationId xmlns:a16="http://schemas.microsoft.com/office/drawing/2014/main" id="{87B115BB-53C0-498A-BFEF-517D51DF60FF}"/>
              </a:ext>
            </a:extLst>
          </p:cNvPr>
          <p:cNvSpPr/>
          <p:nvPr/>
        </p:nvSpPr>
        <p:spPr bwMode="auto">
          <a:xfrm>
            <a:off x="0" y="929285"/>
            <a:ext cx="12192000" cy="5943600"/>
          </a:xfrm>
          <a:prstGeom prst="rect">
            <a:avLst/>
          </a:prstGeom>
          <a:solidFill>
            <a:srgbClr val="D9D9D9"/>
          </a:solidFill>
          <a:ln w="19050"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FD31DE83-C853-4488-823F-9085CEF7F61D}"/>
              </a:ext>
            </a:extLst>
          </p:cNvPr>
          <p:cNvSpPr txBox="1"/>
          <p:nvPr/>
        </p:nvSpPr>
        <p:spPr>
          <a:xfrm>
            <a:off x="2071436" y="895708"/>
            <a:ext cx="2251487"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Factors</a:t>
            </a:r>
          </a:p>
        </p:txBody>
      </p:sp>
      <p:sp>
        <p:nvSpPr>
          <p:cNvPr id="43" name="TextBox 42">
            <a:extLst>
              <a:ext uri="{FF2B5EF4-FFF2-40B4-BE49-F238E27FC236}">
                <a16:creationId xmlns:a16="http://schemas.microsoft.com/office/drawing/2014/main" id="{B5CD6A83-C82A-4D04-A075-61DFC687B8A9}"/>
              </a:ext>
            </a:extLst>
          </p:cNvPr>
          <p:cNvSpPr txBox="1"/>
          <p:nvPr/>
        </p:nvSpPr>
        <p:spPr>
          <a:xfrm>
            <a:off x="4405632" y="895708"/>
            <a:ext cx="3760421"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Opportunities / Threats </a:t>
            </a:r>
          </a:p>
        </p:txBody>
      </p:sp>
      <p:grpSp>
        <p:nvGrpSpPr>
          <p:cNvPr id="2" name="Group 1">
            <a:extLst>
              <a:ext uri="{FF2B5EF4-FFF2-40B4-BE49-F238E27FC236}">
                <a16:creationId xmlns:a16="http://schemas.microsoft.com/office/drawing/2014/main" id="{22B100A1-6CD0-4699-BCA1-E46C86996360}"/>
              </a:ext>
            </a:extLst>
          </p:cNvPr>
          <p:cNvGrpSpPr/>
          <p:nvPr/>
        </p:nvGrpSpPr>
        <p:grpSpPr>
          <a:xfrm>
            <a:off x="182818" y="1262240"/>
            <a:ext cx="11826365" cy="931960"/>
            <a:chOff x="34330" y="1262240"/>
            <a:chExt cx="11826365" cy="931960"/>
          </a:xfrm>
        </p:grpSpPr>
        <p:sp>
          <p:nvSpPr>
            <p:cNvPr id="36" name="Rounded Rectangle 5">
              <a:extLst>
                <a:ext uri="{FF2B5EF4-FFF2-40B4-BE49-F238E27FC236}">
                  <a16:creationId xmlns:a16="http://schemas.microsoft.com/office/drawing/2014/main" id="{4CC7977D-8FAA-429C-A4AB-75DD5C667E58}"/>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7" name="Rounded Rectangle 6">
              <a:extLst>
                <a:ext uri="{FF2B5EF4-FFF2-40B4-BE49-F238E27FC236}">
                  <a16:creationId xmlns:a16="http://schemas.microsoft.com/office/drawing/2014/main" id="{13D7E467-5F9E-4B7A-A2BA-FC6C55D2378A}"/>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 name="TextBox 38">
              <a:extLst>
                <a:ext uri="{FF2B5EF4-FFF2-40B4-BE49-F238E27FC236}">
                  <a16:creationId xmlns:a16="http://schemas.microsoft.com/office/drawing/2014/main" id="{EDCFDC2E-21FF-49F4-A58F-FC9BE62B9653}"/>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Political</a:t>
              </a:r>
            </a:p>
          </p:txBody>
        </p:sp>
        <p:sp>
          <p:nvSpPr>
            <p:cNvPr id="17" name="Rounded Rectangle 6">
              <a:extLst>
                <a:ext uri="{FF2B5EF4-FFF2-40B4-BE49-F238E27FC236}">
                  <a16:creationId xmlns:a16="http://schemas.microsoft.com/office/drawing/2014/main" id="{8F71CA8A-3BF7-48DE-BCFC-C96275F50362}"/>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
        <p:nvSpPr>
          <p:cNvPr id="18" name="TextBox 17">
            <a:extLst>
              <a:ext uri="{FF2B5EF4-FFF2-40B4-BE49-F238E27FC236}">
                <a16:creationId xmlns:a16="http://schemas.microsoft.com/office/drawing/2014/main" id="{EE85D876-85EE-4226-9AF4-E60869601259}"/>
              </a:ext>
            </a:extLst>
          </p:cNvPr>
          <p:cNvSpPr txBox="1"/>
          <p:nvPr/>
        </p:nvSpPr>
        <p:spPr>
          <a:xfrm>
            <a:off x="8248759" y="895708"/>
            <a:ext cx="3760421" cy="400110"/>
          </a:xfrm>
          <a:prstGeom prst="rect">
            <a:avLst/>
          </a:prstGeom>
          <a:noFill/>
        </p:spPr>
        <p:txBody>
          <a:bodyPr wrap="square" rtlCol="0" anchor="ctr">
            <a:spAutoFit/>
          </a:bodyPr>
          <a:lstStyle/>
          <a:p>
            <a:pPr algn="ctr"/>
            <a:r>
              <a:rPr lang="en-US" sz="2000" b="1" i="0" dirty="0">
                <a:latin typeface="Arial Narrow" panose="020B0606020202030204" pitchFamily="34" charset="0"/>
                <a:cs typeface="Calibri" panose="020F0502020204030204" pitchFamily="34" charset="0"/>
              </a:rPr>
              <a:t>More Information</a:t>
            </a:r>
          </a:p>
        </p:txBody>
      </p:sp>
      <p:grpSp>
        <p:nvGrpSpPr>
          <p:cNvPr id="21" name="Group 20">
            <a:extLst>
              <a:ext uri="{FF2B5EF4-FFF2-40B4-BE49-F238E27FC236}">
                <a16:creationId xmlns:a16="http://schemas.microsoft.com/office/drawing/2014/main" id="{4690E814-34D5-49CD-98DC-32EDC822CABF}"/>
              </a:ext>
            </a:extLst>
          </p:cNvPr>
          <p:cNvGrpSpPr/>
          <p:nvPr/>
        </p:nvGrpSpPr>
        <p:grpSpPr>
          <a:xfrm>
            <a:off x="182818" y="2182146"/>
            <a:ext cx="11826365" cy="931960"/>
            <a:chOff x="34330" y="1262240"/>
            <a:chExt cx="11826365" cy="931960"/>
          </a:xfrm>
        </p:grpSpPr>
        <p:sp>
          <p:nvSpPr>
            <p:cNvPr id="22" name="Rounded Rectangle 5">
              <a:extLst>
                <a:ext uri="{FF2B5EF4-FFF2-40B4-BE49-F238E27FC236}">
                  <a16:creationId xmlns:a16="http://schemas.microsoft.com/office/drawing/2014/main" id="{26CFF782-44A5-44F1-AAE6-D880F2E82191}"/>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3" name="Rounded Rectangle 6">
              <a:extLst>
                <a:ext uri="{FF2B5EF4-FFF2-40B4-BE49-F238E27FC236}">
                  <a16:creationId xmlns:a16="http://schemas.microsoft.com/office/drawing/2014/main" id="{6C22562F-0F37-49AF-A98F-D2A4E10AEE5D}"/>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4" name="TextBox 23">
              <a:extLst>
                <a:ext uri="{FF2B5EF4-FFF2-40B4-BE49-F238E27FC236}">
                  <a16:creationId xmlns:a16="http://schemas.microsoft.com/office/drawing/2014/main" id="{07816507-CCA8-4656-A680-A608984D2D8F}"/>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Economic</a:t>
              </a:r>
            </a:p>
          </p:txBody>
        </p:sp>
        <p:sp>
          <p:nvSpPr>
            <p:cNvPr id="25" name="Rounded Rectangle 6">
              <a:extLst>
                <a:ext uri="{FF2B5EF4-FFF2-40B4-BE49-F238E27FC236}">
                  <a16:creationId xmlns:a16="http://schemas.microsoft.com/office/drawing/2014/main" id="{28055E55-812E-4AED-BD9C-A76AFC699CE7}"/>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29" name="Group 28">
            <a:extLst>
              <a:ext uri="{FF2B5EF4-FFF2-40B4-BE49-F238E27FC236}">
                <a16:creationId xmlns:a16="http://schemas.microsoft.com/office/drawing/2014/main" id="{014CE13D-4FDD-4536-AD00-F89C1AC8BF38}"/>
              </a:ext>
            </a:extLst>
          </p:cNvPr>
          <p:cNvGrpSpPr/>
          <p:nvPr/>
        </p:nvGrpSpPr>
        <p:grpSpPr>
          <a:xfrm>
            <a:off x="182818" y="3102052"/>
            <a:ext cx="11826365" cy="931960"/>
            <a:chOff x="34330" y="1262240"/>
            <a:chExt cx="11826365" cy="931960"/>
          </a:xfrm>
        </p:grpSpPr>
        <p:sp>
          <p:nvSpPr>
            <p:cNvPr id="34" name="Rounded Rectangle 5">
              <a:extLst>
                <a:ext uri="{FF2B5EF4-FFF2-40B4-BE49-F238E27FC236}">
                  <a16:creationId xmlns:a16="http://schemas.microsoft.com/office/drawing/2014/main" id="{AD6B1438-6D4C-483A-9939-B77B2394422B}"/>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5" name="Rounded Rectangle 6">
              <a:extLst>
                <a:ext uri="{FF2B5EF4-FFF2-40B4-BE49-F238E27FC236}">
                  <a16:creationId xmlns:a16="http://schemas.microsoft.com/office/drawing/2014/main" id="{7E5E7F7E-006D-45CD-B720-B6789BD6A66D}"/>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8" name="TextBox 37">
              <a:extLst>
                <a:ext uri="{FF2B5EF4-FFF2-40B4-BE49-F238E27FC236}">
                  <a16:creationId xmlns:a16="http://schemas.microsoft.com/office/drawing/2014/main" id="{F971DA98-8386-4A5B-8A22-EFA3B4EA1F66}"/>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Social</a:t>
              </a:r>
            </a:p>
          </p:txBody>
        </p:sp>
        <p:sp>
          <p:nvSpPr>
            <p:cNvPr id="44" name="Rounded Rectangle 6">
              <a:extLst>
                <a:ext uri="{FF2B5EF4-FFF2-40B4-BE49-F238E27FC236}">
                  <a16:creationId xmlns:a16="http://schemas.microsoft.com/office/drawing/2014/main" id="{987A9430-BB1E-4389-B761-0B5825D2F1D3}"/>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45" name="Group 44">
            <a:extLst>
              <a:ext uri="{FF2B5EF4-FFF2-40B4-BE49-F238E27FC236}">
                <a16:creationId xmlns:a16="http://schemas.microsoft.com/office/drawing/2014/main" id="{A5DD6AE2-808C-458E-B795-2F446F54A246}"/>
              </a:ext>
            </a:extLst>
          </p:cNvPr>
          <p:cNvGrpSpPr/>
          <p:nvPr/>
        </p:nvGrpSpPr>
        <p:grpSpPr>
          <a:xfrm>
            <a:off x="182818" y="4021958"/>
            <a:ext cx="11826365" cy="931960"/>
            <a:chOff x="34330" y="1262240"/>
            <a:chExt cx="11826365" cy="931960"/>
          </a:xfrm>
        </p:grpSpPr>
        <p:sp>
          <p:nvSpPr>
            <p:cNvPr id="46" name="Rounded Rectangle 5">
              <a:extLst>
                <a:ext uri="{FF2B5EF4-FFF2-40B4-BE49-F238E27FC236}">
                  <a16:creationId xmlns:a16="http://schemas.microsoft.com/office/drawing/2014/main" id="{139A169D-EA58-48C5-B1ED-FAD7348A3BAF}"/>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7" name="Rounded Rectangle 6">
              <a:extLst>
                <a:ext uri="{FF2B5EF4-FFF2-40B4-BE49-F238E27FC236}">
                  <a16:creationId xmlns:a16="http://schemas.microsoft.com/office/drawing/2014/main" id="{A2069645-A436-4B4E-A3F7-50D776EC0C4C}"/>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48" name="TextBox 47">
              <a:extLst>
                <a:ext uri="{FF2B5EF4-FFF2-40B4-BE49-F238E27FC236}">
                  <a16:creationId xmlns:a16="http://schemas.microsoft.com/office/drawing/2014/main" id="{C49EC4BC-1D95-4520-973C-488C1AC800A8}"/>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Technological</a:t>
              </a:r>
            </a:p>
          </p:txBody>
        </p:sp>
        <p:sp>
          <p:nvSpPr>
            <p:cNvPr id="49" name="Rounded Rectangle 6">
              <a:extLst>
                <a:ext uri="{FF2B5EF4-FFF2-40B4-BE49-F238E27FC236}">
                  <a16:creationId xmlns:a16="http://schemas.microsoft.com/office/drawing/2014/main" id="{FB6606C9-838F-4C50-999F-03FB7412B86D}"/>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50" name="Group 49">
            <a:extLst>
              <a:ext uri="{FF2B5EF4-FFF2-40B4-BE49-F238E27FC236}">
                <a16:creationId xmlns:a16="http://schemas.microsoft.com/office/drawing/2014/main" id="{10811B1C-5729-4B62-96EB-530EC4D42D28}"/>
              </a:ext>
            </a:extLst>
          </p:cNvPr>
          <p:cNvGrpSpPr/>
          <p:nvPr/>
        </p:nvGrpSpPr>
        <p:grpSpPr>
          <a:xfrm>
            <a:off x="182818" y="4941864"/>
            <a:ext cx="11826365" cy="931960"/>
            <a:chOff x="34330" y="1262240"/>
            <a:chExt cx="11826365" cy="931960"/>
          </a:xfrm>
        </p:grpSpPr>
        <p:sp>
          <p:nvSpPr>
            <p:cNvPr id="51" name="Rounded Rectangle 5">
              <a:extLst>
                <a:ext uri="{FF2B5EF4-FFF2-40B4-BE49-F238E27FC236}">
                  <a16:creationId xmlns:a16="http://schemas.microsoft.com/office/drawing/2014/main" id="{EAFCB390-173D-42EC-AF72-8A343ED63E2A}"/>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2" name="Rounded Rectangle 6">
              <a:extLst>
                <a:ext uri="{FF2B5EF4-FFF2-40B4-BE49-F238E27FC236}">
                  <a16:creationId xmlns:a16="http://schemas.microsoft.com/office/drawing/2014/main" id="{D63B2F87-6794-4D2A-B986-4A881747ECF8}"/>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3" name="TextBox 52">
              <a:extLst>
                <a:ext uri="{FF2B5EF4-FFF2-40B4-BE49-F238E27FC236}">
                  <a16:creationId xmlns:a16="http://schemas.microsoft.com/office/drawing/2014/main" id="{A621C544-15FB-4998-969C-AC6D12650D92}"/>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Legal</a:t>
              </a:r>
            </a:p>
          </p:txBody>
        </p:sp>
        <p:sp>
          <p:nvSpPr>
            <p:cNvPr id="54" name="Rounded Rectangle 6">
              <a:extLst>
                <a:ext uri="{FF2B5EF4-FFF2-40B4-BE49-F238E27FC236}">
                  <a16:creationId xmlns:a16="http://schemas.microsoft.com/office/drawing/2014/main" id="{C7F4B718-4A4E-4B42-94F9-0198D44D0896}"/>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grpSp>
        <p:nvGrpSpPr>
          <p:cNvPr id="55" name="Group 54">
            <a:extLst>
              <a:ext uri="{FF2B5EF4-FFF2-40B4-BE49-F238E27FC236}">
                <a16:creationId xmlns:a16="http://schemas.microsoft.com/office/drawing/2014/main" id="{98BEF86B-F64A-4836-9531-5BFE5B948336}"/>
              </a:ext>
            </a:extLst>
          </p:cNvPr>
          <p:cNvGrpSpPr/>
          <p:nvPr/>
        </p:nvGrpSpPr>
        <p:grpSpPr>
          <a:xfrm>
            <a:off x="182818" y="5861772"/>
            <a:ext cx="11826365" cy="931960"/>
            <a:chOff x="34330" y="1262240"/>
            <a:chExt cx="11826365" cy="931960"/>
          </a:xfrm>
        </p:grpSpPr>
        <p:sp>
          <p:nvSpPr>
            <p:cNvPr id="56" name="Rounded Rectangle 5">
              <a:extLst>
                <a:ext uri="{FF2B5EF4-FFF2-40B4-BE49-F238E27FC236}">
                  <a16:creationId xmlns:a16="http://schemas.microsoft.com/office/drawing/2014/main" id="{713B23F8-9460-475D-83FE-1A521CD4EAD5}"/>
                </a:ext>
              </a:extLst>
            </p:cNvPr>
            <p:cNvSpPr/>
            <p:nvPr/>
          </p:nvSpPr>
          <p:spPr>
            <a:xfrm>
              <a:off x="1925684" y="1262240"/>
              <a:ext cx="224875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7" name="Rounded Rectangle 6">
              <a:extLst>
                <a:ext uri="{FF2B5EF4-FFF2-40B4-BE49-F238E27FC236}">
                  <a16:creationId xmlns:a16="http://schemas.microsoft.com/office/drawing/2014/main" id="{8BA9352D-F7CC-42E0-8DC3-0CBFDCA39BE5}"/>
                </a:ext>
              </a:extLst>
            </p:cNvPr>
            <p:cNvSpPr/>
            <p:nvPr/>
          </p:nvSpPr>
          <p:spPr>
            <a:xfrm>
              <a:off x="4257145"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58" name="TextBox 57">
              <a:extLst>
                <a:ext uri="{FF2B5EF4-FFF2-40B4-BE49-F238E27FC236}">
                  <a16:creationId xmlns:a16="http://schemas.microsoft.com/office/drawing/2014/main" id="{F2C339B3-D33C-4ECB-B76E-641CF4CC9351}"/>
                </a:ext>
              </a:extLst>
            </p:cNvPr>
            <p:cNvSpPr txBox="1"/>
            <p:nvPr/>
          </p:nvSpPr>
          <p:spPr>
            <a:xfrm>
              <a:off x="34330" y="1528165"/>
              <a:ext cx="1888618" cy="400110"/>
            </a:xfrm>
            <a:prstGeom prst="rect">
              <a:avLst/>
            </a:prstGeom>
            <a:noFill/>
          </p:spPr>
          <p:txBody>
            <a:bodyPr wrap="square" rtlCol="0" anchor="ctr">
              <a:spAutoFit/>
            </a:bodyPr>
            <a:lstStyle/>
            <a:p>
              <a:pPr algn="r"/>
              <a:r>
                <a:rPr lang="en-US" sz="2000" b="1" i="0" dirty="0">
                  <a:latin typeface="Arial Narrow" panose="020B0606020202030204" pitchFamily="34" charset="0"/>
                  <a:cs typeface="Calibri" panose="020F0502020204030204" pitchFamily="34" charset="0"/>
                </a:rPr>
                <a:t>Environmental</a:t>
              </a:r>
            </a:p>
          </p:txBody>
        </p:sp>
        <p:sp>
          <p:nvSpPr>
            <p:cNvPr id="59" name="Rounded Rectangle 6">
              <a:extLst>
                <a:ext uri="{FF2B5EF4-FFF2-40B4-BE49-F238E27FC236}">
                  <a16:creationId xmlns:a16="http://schemas.microsoft.com/office/drawing/2014/main" id="{864D33FB-ADEF-4A5A-816D-FCE10C4E37B9}"/>
                </a:ext>
              </a:extLst>
            </p:cNvPr>
            <p:cNvSpPr/>
            <p:nvPr/>
          </p:nvSpPr>
          <p:spPr>
            <a:xfrm>
              <a:off x="8100273" y="1262240"/>
              <a:ext cx="3760422" cy="931960"/>
            </a:xfrm>
            <a:prstGeom prst="roundRect">
              <a:avLst>
                <a:gd name="adj" fmla="val 0"/>
              </a:avLst>
            </a:prstGeom>
            <a:solidFill>
              <a:schemeClr val="bg1"/>
            </a:solidFill>
            <a:ln w="12700" cap="flat" cmpd="sng" algn="ctr">
              <a:solidFill>
                <a:schemeClr val="bg1">
                  <a:lumMod val="65000"/>
                </a:scheme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grpSp>
    </p:spTree>
    <p:extLst>
      <p:ext uri="{BB962C8B-B14F-4D97-AF65-F5344CB8AC3E}">
        <p14:creationId xmlns:p14="http://schemas.microsoft.com/office/powerpoint/2010/main" val="2942184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4845</Words>
  <Application>Microsoft Office PowerPoint</Application>
  <PresentationFormat>Widescreen</PresentationFormat>
  <Paragraphs>743</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s</dc:creator>
  <cp:lastModifiedBy>l s</cp:lastModifiedBy>
  <cp:revision>268</cp:revision>
  <dcterms:created xsi:type="dcterms:W3CDTF">2020-12-31T10:51:26Z</dcterms:created>
  <dcterms:modified xsi:type="dcterms:W3CDTF">2021-02-27T11:38:57Z</dcterms:modified>
</cp:coreProperties>
</file>