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60" r:id="rId3"/>
    <p:sldId id="258" r:id="rId4"/>
    <p:sldId id="259" r:id="rId5"/>
    <p:sldId id="265" r:id="rId6"/>
    <p:sldId id="264" r:id="rId7"/>
    <p:sldId id="262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FF9B"/>
    <a:srgbClr val="D1FFA3"/>
    <a:srgbClr val="9BFF37"/>
    <a:srgbClr val="66FFFF"/>
    <a:srgbClr val="F0EA00"/>
    <a:srgbClr val="FFA7C4"/>
    <a:srgbClr val="EAEAEA"/>
    <a:srgbClr val="FF6699"/>
    <a:srgbClr val="FF5050"/>
    <a:srgbClr val="A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29" autoAdjust="0"/>
    <p:restoredTop sz="94533" autoAdjust="0"/>
  </p:normalViewPr>
  <p:slideViewPr>
    <p:cSldViewPr>
      <p:cViewPr>
        <p:scale>
          <a:sx n="70" d="100"/>
          <a:sy n="70" d="100"/>
        </p:scale>
        <p:origin x="126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B07DBC-8E4A-424C-8571-144B8F75AA08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91F67-BAFD-4E59-8AE0-79697105E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086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Project prioritization matrix</a:t>
            </a:r>
            <a:r>
              <a:rPr lang="en-US" baseline="0" dirty="0" smtClean="0"/>
              <a:t> - </a:t>
            </a:r>
            <a:r>
              <a:rPr lang="en-US" dirty="0" smtClean="0"/>
              <a:t>Blank - © Copyright </a:t>
            </a:r>
            <a:r>
              <a:rPr lang="en-US" b="1" dirty="0" smtClean="0"/>
              <a:t>Continuous Improvement Toolkit . </a:t>
            </a:r>
            <a:r>
              <a:rPr lang="en-US" b="0" dirty="0" smtClean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65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Project prioritization matrix</a:t>
            </a:r>
            <a:r>
              <a:rPr lang="en-US" baseline="0" dirty="0" smtClean="0"/>
              <a:t> - </a:t>
            </a:r>
            <a:r>
              <a:rPr lang="en-US" dirty="0" smtClean="0"/>
              <a:t>Theme6 - © Copyright </a:t>
            </a:r>
            <a:r>
              <a:rPr lang="en-US" b="1" dirty="0" smtClean="0"/>
              <a:t>Continuous Improvement Toolkit</a:t>
            </a:r>
            <a:r>
              <a:rPr lang="en-US" b="0" dirty="0" smtClean="0"/>
              <a:t> . 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6259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Project prioritization matrix</a:t>
            </a:r>
            <a:r>
              <a:rPr lang="en-US" baseline="0" dirty="0" smtClean="0"/>
              <a:t> - </a:t>
            </a:r>
            <a:r>
              <a:rPr lang="en-US" dirty="0" smtClean="0"/>
              <a:t>Theme7 - © Copyright </a:t>
            </a:r>
            <a:r>
              <a:rPr lang="en-US" b="1" dirty="0" smtClean="0"/>
              <a:t>Continuous Improvement Toolkit</a:t>
            </a:r>
            <a:r>
              <a:rPr lang="en-US" b="0" dirty="0" smtClean="0"/>
              <a:t> . 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4410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Project prioritization matrix</a:t>
            </a:r>
            <a:r>
              <a:rPr lang="en-US" baseline="0" dirty="0" smtClean="0"/>
              <a:t> - </a:t>
            </a:r>
            <a:r>
              <a:rPr lang="en-US" dirty="0" smtClean="0"/>
              <a:t>Theme8 - © Copyright </a:t>
            </a:r>
            <a:r>
              <a:rPr lang="en-US" b="1" dirty="0" smtClean="0"/>
              <a:t>Continuous Improvement Toolkit</a:t>
            </a:r>
            <a:r>
              <a:rPr lang="en-US" b="0" dirty="0" smtClean="0"/>
              <a:t> . 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796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Project prioritization matrix</a:t>
            </a:r>
            <a:r>
              <a:rPr lang="en-US" baseline="0" dirty="0" smtClean="0"/>
              <a:t> - </a:t>
            </a:r>
            <a:r>
              <a:rPr lang="en-US" dirty="0" smtClean="0"/>
              <a:t>Gray - © Copyright </a:t>
            </a:r>
            <a:r>
              <a:rPr lang="en-US" b="1" dirty="0" smtClean="0"/>
              <a:t>Continuous Improvement Toolkit . </a:t>
            </a:r>
            <a:r>
              <a:rPr lang="en-US" b="0" dirty="0" smtClean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94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Project prioritization matrix</a:t>
            </a:r>
            <a:r>
              <a:rPr lang="en-US" baseline="0" dirty="0" smtClean="0"/>
              <a:t> - </a:t>
            </a:r>
            <a:r>
              <a:rPr lang="en-US" dirty="0" smtClean="0"/>
              <a:t>Green - © Copyright </a:t>
            </a:r>
            <a:r>
              <a:rPr lang="en-US" b="1" dirty="0" smtClean="0"/>
              <a:t>Continuous Improvement Toolkit . </a:t>
            </a:r>
            <a:r>
              <a:rPr lang="en-US" b="0" dirty="0" smtClean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685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Project prioritization matrix</a:t>
            </a:r>
            <a:r>
              <a:rPr lang="en-US" baseline="0" dirty="0" smtClean="0"/>
              <a:t> - </a:t>
            </a:r>
            <a:r>
              <a:rPr lang="en-US" dirty="0" smtClean="0"/>
              <a:t>Blue - © Copyright </a:t>
            </a:r>
            <a:r>
              <a:rPr lang="en-US" b="1" dirty="0" smtClean="0"/>
              <a:t>Continuous Improvement Toolkit . </a:t>
            </a:r>
            <a:r>
              <a:rPr lang="en-US" b="0" dirty="0" smtClean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894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Project prioritization matrix</a:t>
            </a:r>
            <a:r>
              <a:rPr lang="en-US" baseline="0" dirty="0" smtClean="0"/>
              <a:t> - </a:t>
            </a:r>
            <a:r>
              <a:rPr lang="en-US" dirty="0" smtClean="0"/>
              <a:t>Theme1 - © Copyright </a:t>
            </a:r>
            <a:r>
              <a:rPr lang="en-US" b="1" dirty="0" smtClean="0"/>
              <a:t>Continuous Improvement Toolkit</a:t>
            </a:r>
            <a:r>
              <a:rPr lang="en-US" b="0" dirty="0" smtClean="0"/>
              <a:t> . 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887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Project prioritization matrix</a:t>
            </a:r>
            <a:r>
              <a:rPr lang="en-US" baseline="0" dirty="0" smtClean="0"/>
              <a:t> - </a:t>
            </a:r>
            <a:r>
              <a:rPr lang="en-US" dirty="0" smtClean="0"/>
              <a:t>Theme2 - © Copyright </a:t>
            </a:r>
            <a:r>
              <a:rPr lang="en-US" b="1" dirty="0" smtClean="0"/>
              <a:t>Continuous Improvement Toolkit</a:t>
            </a:r>
            <a:r>
              <a:rPr lang="en-US" b="0" dirty="0" smtClean="0"/>
              <a:t> . 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263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Project prioritization matrix</a:t>
            </a:r>
            <a:r>
              <a:rPr lang="en-US" baseline="0" dirty="0" smtClean="0"/>
              <a:t> - </a:t>
            </a:r>
            <a:r>
              <a:rPr lang="en-US" dirty="0" smtClean="0"/>
              <a:t>Theme3 - © Copyright </a:t>
            </a:r>
            <a:r>
              <a:rPr lang="en-US" b="1" dirty="0" smtClean="0"/>
              <a:t>Continuous Improvement Toolkit</a:t>
            </a:r>
            <a:r>
              <a:rPr lang="en-US" b="0" dirty="0" smtClean="0"/>
              <a:t> . 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313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Project prioritization matrix</a:t>
            </a:r>
            <a:r>
              <a:rPr lang="en-US" baseline="0" dirty="0" smtClean="0"/>
              <a:t> - </a:t>
            </a:r>
            <a:r>
              <a:rPr lang="en-US" dirty="0" smtClean="0"/>
              <a:t>Theme4 - © Copyright </a:t>
            </a:r>
            <a:r>
              <a:rPr lang="en-US" b="1" dirty="0" smtClean="0"/>
              <a:t>Continuous Improvement Toolkit</a:t>
            </a:r>
            <a:r>
              <a:rPr lang="en-US" b="0" dirty="0" smtClean="0"/>
              <a:t> . 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119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Project prioritization matrix</a:t>
            </a:r>
            <a:r>
              <a:rPr lang="en-US" baseline="0" dirty="0" smtClean="0"/>
              <a:t> - </a:t>
            </a:r>
            <a:r>
              <a:rPr lang="en-US" dirty="0" smtClean="0"/>
              <a:t>Theme5 - © Copyright </a:t>
            </a:r>
            <a:r>
              <a:rPr lang="en-US" b="1" dirty="0" smtClean="0"/>
              <a:t>Continuous Improvement Toolkit</a:t>
            </a:r>
            <a:r>
              <a:rPr lang="en-US" b="0" dirty="0" smtClean="0"/>
              <a:t> . 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91F67-BAFD-4E59-8AE0-79697105E13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70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/>
          <p:cNvCxnSpPr/>
          <p:nvPr/>
        </p:nvCxnSpPr>
        <p:spPr>
          <a:xfrm flipH="1">
            <a:off x="457200" y="3298429"/>
            <a:ext cx="8229600" cy="0"/>
          </a:xfrm>
          <a:prstGeom prst="straightConnector1">
            <a:avLst/>
          </a:prstGeom>
          <a:ln w="571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390252" y="5968998"/>
            <a:ext cx="15632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Don’t do</a:t>
            </a:r>
            <a:endParaRPr lang="en-US" sz="3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90500" y="5968998"/>
            <a:ext cx="168738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Postpone</a:t>
            </a:r>
            <a:endParaRPr lang="en-US" sz="3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433130" y="76200"/>
            <a:ext cx="252037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Major Projects</a:t>
            </a:r>
            <a:endParaRPr lang="en-US" sz="3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90500" y="76200"/>
            <a:ext cx="198644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Quick Wins</a:t>
            </a:r>
            <a:endParaRPr lang="en-US" sz="3000" b="1" dirty="0"/>
          </a:p>
        </p:txBody>
      </p:sp>
      <p:sp>
        <p:nvSpPr>
          <p:cNvPr id="21" name="Rectangle 20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572000" y="669448"/>
            <a:ext cx="0" cy="5286991"/>
          </a:xfrm>
          <a:prstGeom prst="straightConnector1">
            <a:avLst/>
          </a:prstGeom>
          <a:ln w="571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329964" y="5943600"/>
            <a:ext cx="2484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-        EFFORT        +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949023" y="3070020"/>
            <a:ext cx="25031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-        IMPACT        +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91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65229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19762" y="669052"/>
            <a:ext cx="8102597" cy="5261092"/>
            <a:chOff x="519762" y="669052"/>
            <a:chExt cx="8102597" cy="5261092"/>
          </a:xfrm>
        </p:grpSpPr>
        <p:sp>
          <p:nvSpPr>
            <p:cNvPr id="11" name="Rounded Rectangle 10"/>
            <p:cNvSpPr/>
            <p:nvPr/>
          </p:nvSpPr>
          <p:spPr>
            <a:xfrm>
              <a:off x="519762" y="669052"/>
              <a:ext cx="3983378" cy="2560320"/>
            </a:xfrm>
            <a:prstGeom prst="roundRect">
              <a:avLst>
                <a:gd name="adj" fmla="val 0"/>
              </a:avLst>
            </a:prstGeom>
            <a:solidFill>
              <a:srgbClr val="EAEAEA"/>
            </a:solidFill>
            <a:ln w="1143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640860" y="669052"/>
              <a:ext cx="3981499" cy="2560320"/>
            </a:xfrm>
            <a:prstGeom prst="roundRect">
              <a:avLst>
                <a:gd name="adj" fmla="val 0"/>
              </a:avLst>
            </a:prstGeom>
            <a:solidFill>
              <a:srgbClr val="DAFF53"/>
            </a:solidFill>
            <a:ln w="1143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519762" y="3369824"/>
              <a:ext cx="3990202" cy="2560320"/>
            </a:xfrm>
            <a:prstGeom prst="roundRect">
              <a:avLst>
                <a:gd name="adj" fmla="val 0"/>
              </a:avLst>
            </a:prstGeom>
            <a:solidFill>
              <a:srgbClr val="C9EAE0"/>
            </a:solidFill>
            <a:ln w="1143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4640860" y="3369824"/>
              <a:ext cx="3981499" cy="2560320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1143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329964" y="5943600"/>
            <a:ext cx="2484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-        EFFORT        +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949023" y="3070020"/>
            <a:ext cx="25031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-        IMPACT        +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90252" y="5968998"/>
            <a:ext cx="15632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>
                <a:solidFill>
                  <a:schemeClr val="bg1"/>
                </a:solidFill>
              </a:rPr>
              <a:t>Don’t do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0500" y="5968998"/>
            <a:ext cx="168738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</a:rPr>
              <a:t>Postpone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433130" y="76200"/>
            <a:ext cx="252037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>
                <a:solidFill>
                  <a:schemeClr val="bg1"/>
                </a:solidFill>
              </a:rPr>
              <a:t>Major Projects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0500" y="76200"/>
            <a:ext cx="198644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Quick Wins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73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519762" y="669052"/>
            <a:ext cx="3983378" cy="2560320"/>
          </a:xfrm>
          <a:prstGeom prst="roundRect">
            <a:avLst>
              <a:gd name="adj" fmla="val 0"/>
            </a:avLst>
          </a:prstGeom>
          <a:solidFill>
            <a:srgbClr val="EAEAEA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3981499" cy="2560320"/>
          </a:xfrm>
          <a:prstGeom prst="roundRect">
            <a:avLst>
              <a:gd name="adj" fmla="val 0"/>
            </a:avLst>
          </a:prstGeom>
          <a:solidFill>
            <a:srgbClr val="DAFF53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19762" y="3369824"/>
            <a:ext cx="3990202" cy="2560320"/>
          </a:xfrm>
          <a:prstGeom prst="roundRect">
            <a:avLst>
              <a:gd name="adj" fmla="val 0"/>
            </a:avLst>
          </a:prstGeom>
          <a:solidFill>
            <a:srgbClr val="C9EAE0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3981499" cy="2560320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33402" y="3299598"/>
            <a:ext cx="8260358" cy="125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4572000" y="533400"/>
            <a:ext cx="2" cy="54102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329964" y="5943600"/>
            <a:ext cx="2484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-        EFFORT        +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949023" y="3070020"/>
            <a:ext cx="25031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-        IMPACT        +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90252" y="5968998"/>
            <a:ext cx="15632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Don’t do</a:t>
            </a:r>
            <a:endParaRPr lang="en-US" sz="3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433130" y="76200"/>
            <a:ext cx="252037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Major Projects</a:t>
            </a:r>
            <a:endParaRPr lang="en-US" sz="3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90500" y="76200"/>
            <a:ext cx="198644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Quick Wins</a:t>
            </a:r>
            <a:endParaRPr lang="en-US" sz="3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90500" y="5968998"/>
            <a:ext cx="168738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/>
              <a:t>Postpone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65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0"/>
            <a:ext cx="9144000" cy="6522996"/>
          </a:xfrm>
          <a:prstGeom prst="rect">
            <a:avLst/>
          </a:prstGeom>
          <a:solidFill>
            <a:srgbClr val="BFBFBF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19762" y="669052"/>
            <a:ext cx="8102597" cy="526109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19762" y="669052"/>
            <a:ext cx="3983377" cy="256032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3981499" cy="256032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19762" y="3369824"/>
            <a:ext cx="3990202" cy="256032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3981499" cy="256032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29964" y="5943600"/>
            <a:ext cx="2484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-        EFFORT        +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949023" y="3070020"/>
            <a:ext cx="25031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-        IMPACT        +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90252" y="5968998"/>
            <a:ext cx="15632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Don’t do</a:t>
            </a:r>
            <a:endParaRPr lang="en-US" sz="3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433130" y="76200"/>
            <a:ext cx="252037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Major Projects</a:t>
            </a:r>
            <a:endParaRPr lang="en-US" sz="3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90500" y="76200"/>
            <a:ext cx="198644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Quick Wins</a:t>
            </a:r>
            <a:endParaRPr lang="en-US" sz="3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90500" y="5968998"/>
            <a:ext cx="168738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/>
              <a:t>Postpone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08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57200" y="669448"/>
            <a:ext cx="8229600" cy="528699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329964" y="5943600"/>
            <a:ext cx="2484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-        EFFORT        +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-949023" y="3070020"/>
            <a:ext cx="25031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-        IMPACT        +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90252" y="5968998"/>
            <a:ext cx="15632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Don’t do</a:t>
            </a:r>
            <a:endParaRPr lang="en-US" sz="3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90500" y="5968998"/>
            <a:ext cx="168738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/>
              <a:t>Postpone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33130" y="76200"/>
            <a:ext cx="252037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Major Projects</a:t>
            </a:r>
            <a:endParaRPr lang="en-US" sz="3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90500" y="76200"/>
            <a:ext cx="198644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Quick Wins</a:t>
            </a:r>
            <a:endParaRPr lang="en-US" sz="3000" b="1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572000" y="669448"/>
            <a:ext cx="0" cy="5286991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448682" y="3294743"/>
            <a:ext cx="8273141" cy="1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20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57200" y="669448"/>
            <a:ext cx="8229600" cy="5286991"/>
          </a:xfrm>
          <a:prstGeom prst="roundRect">
            <a:avLst/>
          </a:prstGeom>
          <a:solidFill>
            <a:srgbClr val="D1FF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29964" y="5943600"/>
            <a:ext cx="2484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-        EFFORT        +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rot="16200000">
            <a:off x="-949023" y="3070020"/>
            <a:ext cx="25031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-        IMPACT        +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90252" y="5968998"/>
            <a:ext cx="15632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Don’t do</a:t>
            </a:r>
            <a:endParaRPr lang="en-US" sz="3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90500" y="5968998"/>
            <a:ext cx="168738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/>
              <a:t>Postpone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33130" y="76200"/>
            <a:ext cx="252037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Major Projects</a:t>
            </a:r>
            <a:endParaRPr lang="en-US" sz="3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90500" y="76200"/>
            <a:ext cx="198644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Quick Wins</a:t>
            </a:r>
            <a:endParaRPr lang="en-US" sz="3000" b="1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572000" y="669448"/>
            <a:ext cx="0" cy="5286991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48682" y="3294743"/>
            <a:ext cx="8273141" cy="1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62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57200" y="669448"/>
            <a:ext cx="8229600" cy="5286991"/>
          </a:xfrm>
          <a:prstGeom prst="roundRect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29964" y="5943600"/>
            <a:ext cx="2484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-        EFFORT        +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-949023" y="3070020"/>
            <a:ext cx="25031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-        IMPACT        +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90252" y="5968998"/>
            <a:ext cx="15632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Don’t do</a:t>
            </a:r>
            <a:endParaRPr lang="en-US" sz="3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90500" y="5968998"/>
            <a:ext cx="168738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/>
              <a:t>Postpone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33130" y="76200"/>
            <a:ext cx="252037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Major Projects</a:t>
            </a:r>
            <a:endParaRPr lang="en-US" sz="3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90500" y="76200"/>
            <a:ext cx="198644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Quick Wins</a:t>
            </a:r>
            <a:endParaRPr lang="en-US" sz="3000" b="1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572000" y="669448"/>
            <a:ext cx="0" cy="5286991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48682" y="3294743"/>
            <a:ext cx="8273141" cy="1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54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533400" y="669052"/>
            <a:ext cx="3969740" cy="2560320"/>
          </a:xfrm>
          <a:prstGeom prst="roundRect">
            <a:avLst/>
          </a:prstGeom>
          <a:solidFill>
            <a:srgbClr val="EAEAEA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3969740" cy="256032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33400" y="3369824"/>
            <a:ext cx="3969740" cy="256032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3969740" cy="2560320"/>
          </a:xfrm>
          <a:prstGeom prst="roundRect">
            <a:avLst/>
          </a:prstGeom>
          <a:solidFill>
            <a:srgbClr val="EAEAEA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29964" y="5943600"/>
            <a:ext cx="2484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-        EFFORT        +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-949023" y="3070020"/>
            <a:ext cx="25031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-        IMPACT        +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90252" y="5968998"/>
            <a:ext cx="15632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Don’t do</a:t>
            </a:r>
            <a:endParaRPr lang="en-US" sz="3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90500" y="5968998"/>
            <a:ext cx="168738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/>
              <a:t>Postpone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33130" y="76200"/>
            <a:ext cx="252037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Major Projects</a:t>
            </a:r>
            <a:endParaRPr lang="en-US" sz="3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90500" y="76200"/>
            <a:ext cx="198644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Quick Wins</a:t>
            </a:r>
            <a:endParaRPr lang="en-US" sz="3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66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533400" y="669052"/>
            <a:ext cx="3969740" cy="2560320"/>
          </a:xfrm>
          <a:prstGeom prst="roundRect">
            <a:avLst/>
          </a:prstGeom>
          <a:solidFill>
            <a:srgbClr val="66FFFF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3969740" cy="2560320"/>
          </a:xfrm>
          <a:prstGeom prst="roundRect">
            <a:avLst/>
          </a:prstGeom>
          <a:solidFill>
            <a:srgbClr val="9BFF37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33400" y="3369824"/>
            <a:ext cx="3969740" cy="2560320"/>
          </a:xfrm>
          <a:prstGeom prst="roundRect">
            <a:avLst/>
          </a:prstGeom>
          <a:solidFill>
            <a:srgbClr val="F0EA00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3969740" cy="256032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29964" y="5943600"/>
            <a:ext cx="2484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-        EFFORT        +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-949023" y="3070020"/>
            <a:ext cx="25031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-        IMPACT        +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90252" y="5968998"/>
            <a:ext cx="15632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Don’t do</a:t>
            </a:r>
            <a:endParaRPr lang="en-US" sz="3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90500" y="5968998"/>
            <a:ext cx="168738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/>
              <a:t>Postpone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33130" y="76200"/>
            <a:ext cx="252037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Major Projects</a:t>
            </a:r>
            <a:endParaRPr lang="en-US" sz="3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90500" y="76200"/>
            <a:ext cx="198644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Quick Wins</a:t>
            </a:r>
            <a:endParaRPr lang="en-US" sz="3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88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533400" y="669052"/>
            <a:ext cx="3969740" cy="2560320"/>
          </a:xfrm>
          <a:prstGeom prst="roundRect">
            <a:avLst/>
          </a:prstGeom>
          <a:solidFill>
            <a:schemeClr val="bg1"/>
          </a:solidFill>
          <a:ln w="114300"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3969740" cy="2560320"/>
          </a:xfrm>
          <a:prstGeom prst="roundRect">
            <a:avLst/>
          </a:prstGeom>
          <a:solidFill>
            <a:schemeClr val="bg1"/>
          </a:solidFill>
          <a:ln w="114300">
            <a:solidFill>
              <a:srgbClr val="9BFF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33400" y="3369824"/>
            <a:ext cx="3969740" cy="2560320"/>
          </a:xfrm>
          <a:prstGeom prst="roundRect">
            <a:avLst/>
          </a:prstGeom>
          <a:solidFill>
            <a:schemeClr val="bg1"/>
          </a:solidFill>
          <a:ln w="114300">
            <a:solidFill>
              <a:srgbClr val="F0E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3969740" cy="2560320"/>
          </a:xfrm>
          <a:prstGeom prst="roundRect">
            <a:avLst/>
          </a:prstGeom>
          <a:solidFill>
            <a:schemeClr val="bg1"/>
          </a:solidFill>
          <a:ln w="1143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29964" y="5943600"/>
            <a:ext cx="2484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-        EFFORT        +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-949023" y="3070020"/>
            <a:ext cx="25031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-        IMPACT        +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90252" y="5968998"/>
            <a:ext cx="15632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Don’t do</a:t>
            </a:r>
            <a:endParaRPr lang="en-US" sz="3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90500" y="5968998"/>
            <a:ext cx="168738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/>
              <a:t>Postpone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33130" y="76200"/>
            <a:ext cx="252037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/>
              <a:t>Major Projects</a:t>
            </a:r>
            <a:endParaRPr lang="en-US" sz="3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90500" y="76200"/>
            <a:ext cx="198644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Quick Wins</a:t>
            </a:r>
            <a:endParaRPr lang="en-US" sz="3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27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5229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33400" y="669052"/>
            <a:ext cx="3969740" cy="2560320"/>
          </a:xfrm>
          <a:prstGeom prst="roundRect">
            <a:avLst/>
          </a:prstGeom>
          <a:solidFill>
            <a:schemeClr val="bg1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3969740" cy="2560320"/>
          </a:xfrm>
          <a:prstGeom prst="roundRect">
            <a:avLst/>
          </a:prstGeom>
          <a:solidFill>
            <a:schemeClr val="bg1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33400" y="3369824"/>
            <a:ext cx="3969740" cy="2560320"/>
          </a:xfrm>
          <a:prstGeom prst="roundRect">
            <a:avLst/>
          </a:prstGeom>
          <a:solidFill>
            <a:schemeClr val="bg1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3969740" cy="2560320"/>
          </a:xfrm>
          <a:prstGeom prst="roundRect">
            <a:avLst/>
          </a:prstGeom>
          <a:solidFill>
            <a:schemeClr val="bg1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29964" y="5943600"/>
            <a:ext cx="2484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-        EFFORT        +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rot="16200000">
            <a:off x="-949023" y="3070020"/>
            <a:ext cx="25031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-        IMPACT        +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90252" y="5968998"/>
            <a:ext cx="15632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>
                <a:solidFill>
                  <a:schemeClr val="bg1"/>
                </a:solidFill>
              </a:rPr>
              <a:t>Don’t do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0500" y="5968998"/>
            <a:ext cx="168738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</a:rPr>
              <a:t>Postpone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33130" y="76200"/>
            <a:ext cx="252037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>
                <a:solidFill>
                  <a:schemeClr val="bg1"/>
                </a:solidFill>
              </a:rPr>
              <a:t>Major Projects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0500" y="76200"/>
            <a:ext cx="198644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Quick Wins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0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5229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33400" y="669052"/>
            <a:ext cx="3969740" cy="2560320"/>
          </a:xfrm>
          <a:prstGeom prst="roundRect">
            <a:avLst/>
          </a:prstGeom>
          <a:solidFill>
            <a:srgbClr val="66FFFF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640860" y="669052"/>
            <a:ext cx="3969740" cy="2560320"/>
          </a:xfrm>
          <a:prstGeom prst="roundRect">
            <a:avLst/>
          </a:prstGeom>
          <a:solidFill>
            <a:srgbClr val="9BFF37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33400" y="3369824"/>
            <a:ext cx="3969740" cy="2560320"/>
          </a:xfrm>
          <a:prstGeom prst="roundRect">
            <a:avLst/>
          </a:prstGeom>
          <a:solidFill>
            <a:srgbClr val="FFFF00"/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4640860" y="3369824"/>
            <a:ext cx="3969740" cy="256032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143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29964" y="5943600"/>
            <a:ext cx="2484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-        EFFORT        +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-949023" y="3070020"/>
            <a:ext cx="25031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-        IMPACT        +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90252" y="5968998"/>
            <a:ext cx="15632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>
                <a:solidFill>
                  <a:schemeClr val="bg1"/>
                </a:solidFill>
              </a:rPr>
              <a:t>Don’t do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0500" y="5968998"/>
            <a:ext cx="168738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</a:rPr>
              <a:t>Postpone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33130" y="76200"/>
            <a:ext cx="252037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000" b="1" dirty="0" smtClean="0">
                <a:solidFill>
                  <a:schemeClr val="bg1"/>
                </a:solidFill>
              </a:rPr>
              <a:t>Major Projects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0500" y="76200"/>
            <a:ext cx="198644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Quick Wins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2478406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-2478406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-2478406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-2478406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-2478406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-2478406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-2478406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-2478406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7844" y="1247776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07844" y="1782253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407844" y="2316730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407844" y="285120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407844" y="3385684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407844" y="3920161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07844" y="4454638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07844" y="4989117"/>
            <a:ext cx="22145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29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3713</TotalTime>
  <Words>528</Words>
  <Application>Microsoft Office PowerPoint</Application>
  <PresentationFormat>On-screen Show (4:3)</PresentationFormat>
  <Paragraphs>300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Daoud Saadeddin</cp:lastModifiedBy>
  <cp:revision>132</cp:revision>
  <dcterms:created xsi:type="dcterms:W3CDTF">2006-08-16T00:00:00Z</dcterms:created>
  <dcterms:modified xsi:type="dcterms:W3CDTF">2018-11-24T18:49:42Z</dcterms:modified>
</cp:coreProperties>
</file>