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9D9D9"/>
    <a:srgbClr val="FC4315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5" d="100"/>
          <a:sy n="65" d="100"/>
        </p:scale>
        <p:origin x="15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22BDC81A-0A04-4417-AA42-F8F6F3322D97}"/>
    <pc:docChg chg="modSld">
      <pc:chgData name="Daoud Saadeddin" userId="50f496e5f975282e" providerId="LiveId" clId="{22BDC81A-0A04-4417-AA42-F8F6F3322D97}" dt="2022-09-30T06:30:43.081" v="0" actId="20577"/>
      <pc:docMkLst>
        <pc:docMk/>
      </pc:docMkLst>
      <pc:sldChg chg="modNotesTx">
        <pc:chgData name="Daoud Saadeddin" userId="50f496e5f975282e" providerId="LiveId" clId="{22BDC81A-0A04-4417-AA42-F8F6F3322D97}" dt="2022-09-30T06:30:43.081" v="0" actId="20577"/>
        <pc:sldMkLst>
          <pc:docMk/>
          <pc:sldMk cId="84054335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Value Stream Map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</a:t>
            </a:r>
            <a:r>
              <a:rPr lang="en-US" b="0"/>
              <a:t>.com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2286148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41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2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4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8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Current/Future?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6858441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4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Charted by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285563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BEE316-813A-4409-B560-ACD9F4A5F4EC}"/>
              </a:ext>
            </a:extLst>
          </p:cNvPr>
          <p:cNvGrpSpPr/>
          <p:nvPr userDrawn="1"/>
        </p:nvGrpSpPr>
        <p:grpSpPr>
          <a:xfrm>
            <a:off x="0" y="1079499"/>
            <a:ext cx="9144000" cy="5443401"/>
            <a:chOff x="0" y="1079499"/>
            <a:chExt cx="9144000" cy="54434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818B9E4-0429-4E5F-8627-9F5F9D1B9197}"/>
                </a:ext>
              </a:extLst>
            </p:cNvPr>
            <p:cNvSpPr txBox="1"/>
            <p:nvPr userDrawn="1"/>
          </p:nvSpPr>
          <p:spPr>
            <a:xfrm rot="16200000">
              <a:off x="-819735" y="1899235"/>
              <a:ext cx="1978026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INFORMATION FLOW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7A3A9B-4FB3-48B3-94C7-A11B9CE3D345}"/>
                </a:ext>
              </a:extLst>
            </p:cNvPr>
            <p:cNvSpPr txBox="1"/>
            <p:nvPr userDrawn="1"/>
          </p:nvSpPr>
          <p:spPr>
            <a:xfrm rot="16200000">
              <a:off x="-1057860" y="4115386"/>
              <a:ext cx="2454277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MATERIAL FLOW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374B111-5D0C-4454-8D1C-28A5B2900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30575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B3B1316-77FC-4860-A3ED-72738158224E}"/>
                </a:ext>
              </a:extLst>
            </p:cNvPr>
            <p:cNvSpPr txBox="1"/>
            <p:nvPr userDrawn="1"/>
          </p:nvSpPr>
          <p:spPr>
            <a:xfrm rot="16200000">
              <a:off x="-335548" y="5848798"/>
              <a:ext cx="1009650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TIMELINE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00A5B9-6DFF-491C-AF66-57CC77AF6E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5511801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FA624617-C54F-4679-B89C-0E930D0E6665}"/>
              </a:ext>
            </a:extLst>
          </p:cNvPr>
          <p:cNvCxnSpPr>
            <a:cxnSpLocks/>
            <a:stCxn id="55" idx="1"/>
          </p:cNvCxnSpPr>
          <p:nvPr/>
        </p:nvCxnSpPr>
        <p:spPr>
          <a:xfrm rot="10800000" flipH="1" flipV="1">
            <a:off x="6523345" y="4016113"/>
            <a:ext cx="551274" cy="525584"/>
          </a:xfrm>
          <a:prstGeom prst="bentConnector3">
            <a:avLst>
              <a:gd name="adj1" fmla="val -41468"/>
            </a:avLst>
          </a:prstGeom>
          <a:ln w="12700" cap="flat">
            <a:solidFill>
              <a:schemeClr val="tx1"/>
            </a:solidFill>
            <a:prstDash val="lgDash"/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76">
            <a:extLst>
              <a:ext uri="{FF2B5EF4-FFF2-40B4-BE49-F238E27FC236}">
                <a16:creationId xmlns:a16="http://schemas.microsoft.com/office/drawing/2014/main" id="{E1AD1E81-CDBD-4C68-B5FB-E8977A24C45D}"/>
              </a:ext>
            </a:extLst>
          </p:cNvPr>
          <p:cNvSpPr>
            <a:spLocks noChangeAspect="1"/>
          </p:cNvSpPr>
          <p:nvPr/>
        </p:nvSpPr>
        <p:spPr bwMode="auto">
          <a:xfrm rot="8931657">
            <a:off x="1752130" y="1630694"/>
            <a:ext cx="1999963" cy="383011"/>
          </a:xfrm>
          <a:custGeom>
            <a:avLst/>
            <a:gdLst>
              <a:gd name="T0" fmla="*/ 0 w 839"/>
              <a:gd name="T1" fmla="*/ 6 h 265"/>
              <a:gd name="T2" fmla="*/ 344 w 839"/>
              <a:gd name="T3" fmla="*/ 123 h 265"/>
              <a:gd name="T4" fmla="*/ 288 w 839"/>
              <a:gd name="T5" fmla="*/ 0 h 265"/>
              <a:gd name="T6" fmla="*/ 839 w 839"/>
              <a:gd name="T7" fmla="*/ 194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9" h="265">
                <a:moveTo>
                  <a:pt x="0" y="8"/>
                </a:moveTo>
                <a:lnTo>
                  <a:pt x="344" y="168"/>
                </a:lnTo>
                <a:lnTo>
                  <a:pt x="288" y="0"/>
                </a:lnTo>
                <a:lnTo>
                  <a:pt x="839" y="26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76">
            <a:extLst>
              <a:ext uri="{FF2B5EF4-FFF2-40B4-BE49-F238E27FC236}">
                <a16:creationId xmlns:a16="http://schemas.microsoft.com/office/drawing/2014/main" id="{97F474E1-2D5F-475A-A96C-8E691A5BF26D}"/>
              </a:ext>
            </a:extLst>
          </p:cNvPr>
          <p:cNvSpPr>
            <a:spLocks noChangeAspect="1"/>
          </p:cNvSpPr>
          <p:nvPr/>
        </p:nvSpPr>
        <p:spPr bwMode="auto">
          <a:xfrm rot="8931657">
            <a:off x="1751949" y="2021759"/>
            <a:ext cx="2134360" cy="383011"/>
          </a:xfrm>
          <a:custGeom>
            <a:avLst/>
            <a:gdLst>
              <a:gd name="T0" fmla="*/ 0 w 839"/>
              <a:gd name="T1" fmla="*/ 6 h 265"/>
              <a:gd name="T2" fmla="*/ 344 w 839"/>
              <a:gd name="T3" fmla="*/ 123 h 265"/>
              <a:gd name="T4" fmla="*/ 288 w 839"/>
              <a:gd name="T5" fmla="*/ 0 h 265"/>
              <a:gd name="T6" fmla="*/ 839 w 839"/>
              <a:gd name="T7" fmla="*/ 194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9" h="265">
                <a:moveTo>
                  <a:pt x="0" y="8"/>
                </a:moveTo>
                <a:lnTo>
                  <a:pt x="344" y="168"/>
                </a:lnTo>
                <a:lnTo>
                  <a:pt x="288" y="0"/>
                </a:lnTo>
                <a:lnTo>
                  <a:pt x="839" y="26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76">
            <a:extLst>
              <a:ext uri="{FF2B5EF4-FFF2-40B4-BE49-F238E27FC236}">
                <a16:creationId xmlns:a16="http://schemas.microsoft.com/office/drawing/2014/main" id="{48FDCCAE-D6DA-419A-B5BD-B3A0FFA66631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5327340" y="1573249"/>
            <a:ext cx="2412947" cy="383011"/>
          </a:xfrm>
          <a:custGeom>
            <a:avLst/>
            <a:gdLst>
              <a:gd name="T0" fmla="*/ 0 w 839"/>
              <a:gd name="T1" fmla="*/ 6 h 265"/>
              <a:gd name="T2" fmla="*/ 344 w 839"/>
              <a:gd name="T3" fmla="*/ 123 h 265"/>
              <a:gd name="T4" fmla="*/ 288 w 839"/>
              <a:gd name="T5" fmla="*/ 0 h 265"/>
              <a:gd name="T6" fmla="*/ 839 w 839"/>
              <a:gd name="T7" fmla="*/ 194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9" h="265">
                <a:moveTo>
                  <a:pt x="0" y="8"/>
                </a:moveTo>
                <a:lnTo>
                  <a:pt x="344" y="168"/>
                </a:lnTo>
                <a:lnTo>
                  <a:pt x="288" y="0"/>
                </a:lnTo>
                <a:lnTo>
                  <a:pt x="839" y="26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76">
            <a:extLst>
              <a:ext uri="{FF2B5EF4-FFF2-40B4-BE49-F238E27FC236}">
                <a16:creationId xmlns:a16="http://schemas.microsoft.com/office/drawing/2014/main" id="{5CC9EAE5-8595-46A7-970A-77DA28F4F40A}"/>
              </a:ext>
            </a:extLst>
          </p:cNvPr>
          <p:cNvSpPr>
            <a:spLocks noChangeAspect="1"/>
          </p:cNvSpPr>
          <p:nvPr/>
        </p:nvSpPr>
        <p:spPr bwMode="auto">
          <a:xfrm rot="11070625">
            <a:off x="5295000" y="1873895"/>
            <a:ext cx="2506198" cy="494207"/>
          </a:xfrm>
          <a:custGeom>
            <a:avLst/>
            <a:gdLst>
              <a:gd name="T0" fmla="*/ 0 w 839"/>
              <a:gd name="T1" fmla="*/ 6 h 265"/>
              <a:gd name="T2" fmla="*/ 344 w 839"/>
              <a:gd name="T3" fmla="*/ 123 h 265"/>
              <a:gd name="T4" fmla="*/ 288 w 839"/>
              <a:gd name="T5" fmla="*/ 0 h 265"/>
              <a:gd name="T6" fmla="*/ 839 w 839"/>
              <a:gd name="T7" fmla="*/ 194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9" h="265">
                <a:moveTo>
                  <a:pt x="0" y="8"/>
                </a:moveTo>
                <a:lnTo>
                  <a:pt x="344" y="168"/>
                </a:lnTo>
                <a:lnTo>
                  <a:pt x="288" y="0"/>
                </a:lnTo>
                <a:lnTo>
                  <a:pt x="839" y="26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968223-5369-43A2-821D-89DFB0B43272}"/>
              </a:ext>
            </a:extLst>
          </p:cNvPr>
          <p:cNvGrpSpPr/>
          <p:nvPr/>
        </p:nvGrpSpPr>
        <p:grpSpPr>
          <a:xfrm>
            <a:off x="-1182458" y="142723"/>
            <a:ext cx="872396" cy="6572554"/>
            <a:chOff x="-1182458" y="142723"/>
            <a:chExt cx="872396" cy="6572554"/>
          </a:xfrm>
        </p:grpSpPr>
        <p:sp>
          <p:nvSpPr>
            <p:cNvPr id="106" name="Arc 154">
              <a:extLst>
                <a:ext uri="{FF2B5EF4-FFF2-40B4-BE49-F238E27FC236}">
                  <a16:creationId xmlns:a16="http://schemas.microsoft.com/office/drawing/2014/main" id="{9C992834-685C-45E8-8350-385C817974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999956" y="3542236"/>
              <a:ext cx="507392" cy="488608"/>
            </a:xfrm>
            <a:custGeom>
              <a:avLst/>
              <a:gdLst>
                <a:gd name="T0" fmla="*/ 578 w 43200"/>
                <a:gd name="T1" fmla="*/ 499 h 43200"/>
                <a:gd name="T2" fmla="*/ 726 w 43200"/>
                <a:gd name="T3" fmla="*/ 277 h 43200"/>
                <a:gd name="T4" fmla="*/ 363 w 43200"/>
                <a:gd name="T5" fmla="*/ 27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34413" y="38989"/>
                  </a:moveTo>
                  <a:cubicBezTo>
                    <a:pt x="30701" y="41724"/>
                    <a:pt x="262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34413" y="38989"/>
                  </a:moveTo>
                  <a:cubicBezTo>
                    <a:pt x="30701" y="41724"/>
                    <a:pt x="262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34413" y="38989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3A19F3E-BCA0-4976-8159-B208DF53553F}"/>
                </a:ext>
              </a:extLst>
            </p:cNvPr>
            <p:cNvGrpSpPr/>
            <p:nvPr/>
          </p:nvGrpSpPr>
          <p:grpSpPr>
            <a:xfrm>
              <a:off x="-1146364" y="1139466"/>
              <a:ext cx="800208" cy="372910"/>
              <a:chOff x="4932040" y="2258482"/>
              <a:chExt cx="1164864" cy="542846"/>
            </a:xfrm>
          </p:grpSpPr>
          <p:sp>
            <p:nvSpPr>
              <p:cNvPr id="115" name="Line 75">
                <a:extLst>
                  <a:ext uri="{FF2B5EF4-FFF2-40B4-BE49-F238E27FC236}">
                    <a16:creationId xmlns:a16="http://schemas.microsoft.com/office/drawing/2014/main" id="{A928D529-2A57-479D-8D9D-FAC8574D7CE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4932040" y="2258482"/>
                <a:ext cx="1164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76">
                <a:extLst>
                  <a:ext uri="{FF2B5EF4-FFF2-40B4-BE49-F238E27FC236}">
                    <a16:creationId xmlns:a16="http://schemas.microsoft.com/office/drawing/2014/main" id="{A0A3ED0A-E281-437F-AE09-E10CCEDB4C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1031611">
                <a:off x="4954546" y="2516056"/>
                <a:ext cx="1119853" cy="285272"/>
              </a:xfrm>
              <a:custGeom>
                <a:avLst/>
                <a:gdLst>
                  <a:gd name="T0" fmla="*/ 0 w 839"/>
                  <a:gd name="T1" fmla="*/ 6 h 265"/>
                  <a:gd name="T2" fmla="*/ 344 w 839"/>
                  <a:gd name="T3" fmla="*/ 123 h 265"/>
                  <a:gd name="T4" fmla="*/ 288 w 839"/>
                  <a:gd name="T5" fmla="*/ 0 h 265"/>
                  <a:gd name="T6" fmla="*/ 839 w 839"/>
                  <a:gd name="T7" fmla="*/ 194 h 2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9" h="265">
                    <a:moveTo>
                      <a:pt x="0" y="8"/>
                    </a:moveTo>
                    <a:lnTo>
                      <a:pt x="344" y="168"/>
                    </a:lnTo>
                    <a:lnTo>
                      <a:pt x="288" y="0"/>
                    </a:lnTo>
                    <a:lnTo>
                      <a:pt x="839" y="265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AutoShape 168" descr="Dark vertical">
              <a:extLst>
                <a:ext uri="{FF2B5EF4-FFF2-40B4-BE49-F238E27FC236}">
                  <a16:creationId xmlns:a16="http://schemas.microsoft.com/office/drawing/2014/main" id="{C89E819C-5193-4804-A7EF-22603AED69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-1124174" y="1924230"/>
              <a:ext cx="755828" cy="397149"/>
            </a:xfrm>
            <a:prstGeom prst="rightArrow">
              <a:avLst>
                <a:gd name="adj1" fmla="val 50000"/>
                <a:gd name="adj2" fmla="val 50261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D5FA15C8-AFA1-4B0A-9DE7-2B38772DD601}"/>
                </a:ext>
              </a:extLst>
            </p:cNvPr>
            <p:cNvGrpSpPr/>
            <p:nvPr/>
          </p:nvGrpSpPr>
          <p:grpSpPr>
            <a:xfrm>
              <a:off x="-1147705" y="4442698"/>
              <a:ext cx="802890" cy="532129"/>
              <a:chOff x="4763581" y="3241167"/>
              <a:chExt cx="1052224" cy="697380"/>
            </a:xfrm>
          </p:grpSpPr>
          <p:sp>
            <p:nvSpPr>
              <p:cNvPr id="163" name="AutoShape 164">
                <a:extLst>
                  <a:ext uri="{FF2B5EF4-FFF2-40B4-BE49-F238E27FC236}">
                    <a16:creationId xmlns:a16="http://schemas.microsoft.com/office/drawing/2014/main" id="{80023803-64A2-4865-80A8-8A725DFDD1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4763581" y="3241167"/>
                <a:ext cx="1052224" cy="6973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4" name="Rectangle 87">
                <a:extLst>
                  <a:ext uri="{FF2B5EF4-FFF2-40B4-BE49-F238E27FC236}">
                    <a16:creationId xmlns:a16="http://schemas.microsoft.com/office/drawing/2014/main" id="{990A70AB-1C97-4313-957A-89BF64D8D3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2803" y="3499539"/>
                <a:ext cx="8737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DA70198E-79AA-41E1-9C79-E3B0BF222894}"/>
                </a:ext>
              </a:extLst>
            </p:cNvPr>
            <p:cNvGrpSpPr/>
            <p:nvPr/>
          </p:nvGrpSpPr>
          <p:grpSpPr>
            <a:xfrm>
              <a:off x="-1182458" y="6330662"/>
              <a:ext cx="872396" cy="384615"/>
              <a:chOff x="5135304" y="4027514"/>
              <a:chExt cx="973880" cy="504056"/>
            </a:xfrm>
          </p:grpSpPr>
          <p:sp>
            <p:nvSpPr>
              <p:cNvPr id="166" name="Rectangle 155">
                <a:extLst>
                  <a:ext uri="{FF2B5EF4-FFF2-40B4-BE49-F238E27FC236}">
                    <a16:creationId xmlns:a16="http://schemas.microsoft.com/office/drawing/2014/main" id="{C1727C29-B6B7-4B23-876D-ADFEC73381A1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135304" y="4080498"/>
                <a:ext cx="9738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spc="300" dirty="0">
                    <a:solidFill>
                      <a:srgbClr val="000000"/>
                    </a:solidFill>
                  </a:rPr>
                  <a:t>FIFO</a:t>
                </a:r>
              </a:p>
            </p:txBody>
          </p:sp>
          <p:sp>
            <p:nvSpPr>
              <p:cNvPr id="167" name="Line 156">
                <a:extLst>
                  <a:ext uri="{FF2B5EF4-FFF2-40B4-BE49-F238E27FC236}">
                    <a16:creationId xmlns:a16="http://schemas.microsoft.com/office/drawing/2014/main" id="{A3DCE273-9793-4ECF-AFCF-E4ECD381FF7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135305" y="4027514"/>
                <a:ext cx="97387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" name="Line 157">
                <a:extLst>
                  <a:ext uri="{FF2B5EF4-FFF2-40B4-BE49-F238E27FC236}">
                    <a16:creationId xmlns:a16="http://schemas.microsoft.com/office/drawing/2014/main" id="{33F32920-4D6A-4D37-B6DD-CFD85BC3638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135305" y="4531570"/>
                <a:ext cx="97387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373736D-D71E-4D33-AF1C-8F2BDFD859CA}"/>
                </a:ext>
              </a:extLst>
            </p:cNvPr>
            <p:cNvGrpSpPr/>
            <p:nvPr/>
          </p:nvGrpSpPr>
          <p:grpSpPr>
            <a:xfrm>
              <a:off x="-1147705" y="5386681"/>
              <a:ext cx="802890" cy="532129"/>
              <a:chOff x="7646008" y="2626225"/>
              <a:chExt cx="1052224" cy="697380"/>
            </a:xfrm>
          </p:grpSpPr>
          <p:sp>
            <p:nvSpPr>
              <p:cNvPr id="170" name="AutoShape 164">
                <a:extLst>
                  <a:ext uri="{FF2B5EF4-FFF2-40B4-BE49-F238E27FC236}">
                    <a16:creationId xmlns:a16="http://schemas.microsoft.com/office/drawing/2014/main" id="{E87062A3-BDA9-4DA0-9805-E4F69CEE06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7646008" y="2626225"/>
                <a:ext cx="1052224" cy="6973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1" name="Rectangle 87">
                <a:extLst>
                  <a:ext uri="{FF2B5EF4-FFF2-40B4-BE49-F238E27FC236}">
                    <a16:creationId xmlns:a16="http://schemas.microsoft.com/office/drawing/2014/main" id="{2909F3C7-583D-4BC2-81F1-7E60645CF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735230" y="2882713"/>
                <a:ext cx="8737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</a:t>
                </a: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3159BC3-4CC3-47A8-84DC-78E17140D5A9}"/>
                </a:ext>
              </a:extLst>
            </p:cNvPr>
            <p:cNvGrpSpPr/>
            <p:nvPr/>
          </p:nvGrpSpPr>
          <p:grpSpPr>
            <a:xfrm>
              <a:off x="-1124173" y="2733233"/>
              <a:ext cx="755827" cy="397149"/>
              <a:chOff x="323528" y="5396179"/>
              <a:chExt cx="1100260" cy="578131"/>
            </a:xfrm>
          </p:grpSpPr>
          <p:sp>
            <p:nvSpPr>
              <p:cNvPr id="173" name="AutoShape 168" descr="Dark vertical">
                <a:extLst>
                  <a:ext uri="{FF2B5EF4-FFF2-40B4-BE49-F238E27FC236}">
                    <a16:creationId xmlns:a16="http://schemas.microsoft.com/office/drawing/2014/main" id="{3B39CACF-0A1A-4E9A-9FD2-6A25AB59EB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3528" y="5396179"/>
                <a:ext cx="1100260" cy="578131"/>
              </a:xfrm>
              <a:prstGeom prst="rightArrow">
                <a:avLst>
                  <a:gd name="adj1" fmla="val 50000"/>
                  <a:gd name="adj2" fmla="val 50261"/>
                </a:avLst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i="0"/>
              </a:p>
            </p:txBody>
          </p: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FAA18661-8472-439C-B3BA-B15B47620B9E}"/>
                  </a:ext>
                </a:extLst>
              </p:cNvPr>
              <p:cNvGrpSpPr/>
              <p:nvPr/>
            </p:nvGrpSpPr>
            <p:grpSpPr>
              <a:xfrm>
                <a:off x="386715" y="5584660"/>
                <a:ext cx="743129" cy="201168"/>
                <a:chOff x="7430476" y="1811243"/>
                <a:chExt cx="743129" cy="201168"/>
              </a:xfrm>
            </p:grpSpPr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C4ED2DAF-3EE0-41CC-A322-9B07E03E1A67}"/>
                    </a:ext>
                  </a:extLst>
                </p:cNvPr>
                <p:cNvSpPr/>
                <p:nvPr/>
              </p:nvSpPr>
              <p:spPr bwMode="auto">
                <a:xfrm>
                  <a:off x="7430476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64A925C4-97BA-4C8F-A5DC-56B5175247DB}"/>
                    </a:ext>
                  </a:extLst>
                </p:cNvPr>
                <p:cNvSpPr/>
                <p:nvPr/>
              </p:nvSpPr>
              <p:spPr bwMode="auto">
                <a:xfrm>
                  <a:off x="7638562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E6468B66-D595-4E5C-86C6-4A68E935FB01}"/>
                    </a:ext>
                  </a:extLst>
                </p:cNvPr>
                <p:cNvSpPr/>
                <p:nvPr/>
              </p:nvSpPr>
              <p:spPr bwMode="auto">
                <a:xfrm>
                  <a:off x="7846648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62DF3D74-4B37-49CC-A4D5-32C56D88B2AB}"/>
                    </a:ext>
                  </a:extLst>
                </p:cNvPr>
                <p:cNvSpPr/>
                <p:nvPr/>
              </p:nvSpPr>
              <p:spPr bwMode="auto">
                <a:xfrm>
                  <a:off x="8054733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D2DA661-AB21-4E23-AF80-C1DE02D84C35}"/>
                </a:ext>
              </a:extLst>
            </p:cNvPr>
            <p:cNvGrpSpPr/>
            <p:nvPr/>
          </p:nvGrpSpPr>
          <p:grpSpPr>
            <a:xfrm flipH="1">
              <a:off x="-1165081" y="142723"/>
              <a:ext cx="837642" cy="584889"/>
              <a:chOff x="9696553" y="2609380"/>
              <a:chExt cx="1038013" cy="750788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8A7F6DAF-B8F6-40CC-AEB7-1A23A29BDE8F}"/>
                  </a:ext>
                </a:extLst>
              </p:cNvPr>
              <p:cNvSpPr/>
              <p:nvPr/>
            </p:nvSpPr>
            <p:spPr bwMode="auto">
              <a:xfrm rot="10800000">
                <a:off x="9900771" y="2609380"/>
                <a:ext cx="833795" cy="58656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CDEEC4AC-75CA-49E2-AC5D-32212145D4E4}"/>
                  </a:ext>
                </a:extLst>
              </p:cNvPr>
              <p:cNvSpPr/>
              <p:nvPr/>
            </p:nvSpPr>
            <p:spPr bwMode="auto">
              <a:xfrm rot="10800000">
                <a:off x="9696553" y="2902661"/>
                <a:ext cx="471880" cy="29328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82" name="Oval 159">
                <a:extLst>
                  <a:ext uri="{FF2B5EF4-FFF2-40B4-BE49-F238E27FC236}">
                    <a16:creationId xmlns:a16="http://schemas.microsoft.com/office/drawing/2014/main" id="{970014C5-461B-40D2-B384-A4591C426D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9801516" y="3045993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205E8009-BED7-4F7B-834D-0EEE13798B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10287793" y="3045990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A81D2BD-C6EF-48EC-80F4-6C70E447B394}"/>
              </a:ext>
            </a:extLst>
          </p:cNvPr>
          <p:cNvGrpSpPr/>
          <p:nvPr/>
        </p:nvGrpSpPr>
        <p:grpSpPr>
          <a:xfrm>
            <a:off x="9423255" y="142723"/>
            <a:ext cx="992543" cy="6572554"/>
            <a:chOff x="9423255" y="142723"/>
            <a:chExt cx="992543" cy="6572554"/>
          </a:xfrm>
        </p:grpSpPr>
        <p:sp>
          <p:nvSpPr>
            <p:cNvPr id="184" name="AutoShape 100">
              <a:extLst>
                <a:ext uri="{FF2B5EF4-FFF2-40B4-BE49-F238E27FC236}">
                  <a16:creationId xmlns:a16="http://schemas.microsoft.com/office/drawing/2014/main" id="{22FA6D2B-8AD9-407C-B65E-5639140455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3095" y="1041420"/>
              <a:ext cx="812862" cy="545350"/>
            </a:xfrm>
            <a:prstGeom prst="star16">
              <a:avLst>
                <a:gd name="adj" fmla="val 3635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0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4CD057-1486-48E0-8A19-4B2E02654BB2}"/>
                </a:ext>
              </a:extLst>
            </p:cNvPr>
            <p:cNvGrpSpPr/>
            <p:nvPr/>
          </p:nvGrpSpPr>
          <p:grpSpPr>
            <a:xfrm>
              <a:off x="9527308" y="142723"/>
              <a:ext cx="784436" cy="500229"/>
              <a:chOff x="7819673" y="2158592"/>
              <a:chExt cx="1162225" cy="653446"/>
            </a:xfrm>
          </p:grpSpPr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5B61A29B-B938-4187-B066-03BE5BA3809C}"/>
                  </a:ext>
                </a:extLst>
              </p:cNvPr>
              <p:cNvSpPr/>
              <p:nvPr/>
            </p:nvSpPr>
            <p:spPr bwMode="auto">
              <a:xfrm>
                <a:off x="7829625" y="2158592"/>
                <a:ext cx="661988" cy="510693"/>
              </a:xfrm>
              <a:custGeom>
                <a:avLst/>
                <a:gdLst>
                  <a:gd name="connsiteX0" fmla="*/ 0 w 661988"/>
                  <a:gd name="connsiteY0" fmla="*/ 510693 h 510693"/>
                  <a:gd name="connsiteX1" fmla="*/ 447675 w 661988"/>
                  <a:gd name="connsiteY1" fmla="*/ 84449 h 510693"/>
                  <a:gd name="connsiteX2" fmla="*/ 614363 w 661988"/>
                  <a:gd name="connsiteY2" fmla="*/ 1105 h 510693"/>
                  <a:gd name="connsiteX3" fmla="*/ 661988 w 661988"/>
                  <a:gd name="connsiteY3" fmla="*/ 108262 h 510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988" h="510693">
                    <a:moveTo>
                      <a:pt x="0" y="510693"/>
                    </a:moveTo>
                    <a:cubicBezTo>
                      <a:pt x="172640" y="340036"/>
                      <a:pt x="345281" y="169380"/>
                      <a:pt x="447675" y="84449"/>
                    </a:cubicBezTo>
                    <a:cubicBezTo>
                      <a:pt x="550069" y="-482"/>
                      <a:pt x="578644" y="-2864"/>
                      <a:pt x="614363" y="1105"/>
                    </a:cubicBezTo>
                    <a:cubicBezTo>
                      <a:pt x="650082" y="5074"/>
                      <a:pt x="656035" y="56668"/>
                      <a:pt x="661988" y="10826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4561EBC8-BA32-48C3-83B4-AC69D29759BF}"/>
                  </a:ext>
                </a:extLst>
              </p:cNvPr>
              <p:cNvSpPr/>
              <p:nvPr/>
            </p:nvSpPr>
            <p:spPr bwMode="auto">
              <a:xfrm>
                <a:off x="8319910" y="2158592"/>
                <a:ext cx="661988" cy="510693"/>
              </a:xfrm>
              <a:custGeom>
                <a:avLst/>
                <a:gdLst>
                  <a:gd name="connsiteX0" fmla="*/ 0 w 661988"/>
                  <a:gd name="connsiteY0" fmla="*/ 510693 h 510693"/>
                  <a:gd name="connsiteX1" fmla="*/ 447675 w 661988"/>
                  <a:gd name="connsiteY1" fmla="*/ 84449 h 510693"/>
                  <a:gd name="connsiteX2" fmla="*/ 614363 w 661988"/>
                  <a:gd name="connsiteY2" fmla="*/ 1105 h 510693"/>
                  <a:gd name="connsiteX3" fmla="*/ 661988 w 661988"/>
                  <a:gd name="connsiteY3" fmla="*/ 108262 h 510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988" h="510693">
                    <a:moveTo>
                      <a:pt x="0" y="510693"/>
                    </a:moveTo>
                    <a:cubicBezTo>
                      <a:pt x="172640" y="340036"/>
                      <a:pt x="345281" y="169380"/>
                      <a:pt x="447675" y="84449"/>
                    </a:cubicBezTo>
                    <a:cubicBezTo>
                      <a:pt x="550069" y="-482"/>
                      <a:pt x="578644" y="-2864"/>
                      <a:pt x="614363" y="1105"/>
                    </a:cubicBezTo>
                    <a:cubicBezTo>
                      <a:pt x="650082" y="5074"/>
                      <a:pt x="656035" y="56668"/>
                      <a:pt x="661988" y="10826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8" name="Oval 159">
                <a:extLst>
                  <a:ext uri="{FF2B5EF4-FFF2-40B4-BE49-F238E27FC236}">
                    <a16:creationId xmlns:a16="http://schemas.microsoft.com/office/drawing/2014/main" id="{7521FE4A-2684-419F-8C1F-517CDDA272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7819673" y="2457258"/>
                <a:ext cx="374056" cy="35478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89" name="Oval 159">
                <a:extLst>
                  <a:ext uri="{FF2B5EF4-FFF2-40B4-BE49-F238E27FC236}">
                    <a16:creationId xmlns:a16="http://schemas.microsoft.com/office/drawing/2014/main" id="{8ECE072B-7C05-458D-81E2-07DDC81267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8319911" y="2457258"/>
                <a:ext cx="374056" cy="35478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1B4B31B8-790E-4FC6-8D14-F36AF9D47B01}"/>
                  </a:ext>
                </a:extLst>
              </p:cNvPr>
              <p:cNvSpPr/>
              <p:nvPr/>
            </p:nvSpPr>
            <p:spPr bwMode="auto">
              <a:xfrm>
                <a:off x="8193728" y="2564904"/>
                <a:ext cx="126184" cy="91440"/>
              </a:xfrm>
              <a:custGeom>
                <a:avLst/>
                <a:gdLst>
                  <a:gd name="connsiteX0" fmla="*/ 0 w 482600"/>
                  <a:gd name="connsiteY0" fmla="*/ 190652 h 190652"/>
                  <a:gd name="connsiteX1" fmla="*/ 241300 w 482600"/>
                  <a:gd name="connsiteY1" fmla="*/ 152 h 190652"/>
                  <a:gd name="connsiteX2" fmla="*/ 482600 w 482600"/>
                  <a:gd name="connsiteY2" fmla="*/ 165252 h 19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2600" h="190652">
                    <a:moveTo>
                      <a:pt x="0" y="190652"/>
                    </a:moveTo>
                    <a:cubicBezTo>
                      <a:pt x="80433" y="97518"/>
                      <a:pt x="160867" y="4385"/>
                      <a:pt x="241300" y="152"/>
                    </a:cubicBezTo>
                    <a:cubicBezTo>
                      <a:pt x="321733" y="-4081"/>
                      <a:pt x="402166" y="80585"/>
                      <a:pt x="482600" y="16525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91" name="Cloud 190">
              <a:extLst>
                <a:ext uri="{FF2B5EF4-FFF2-40B4-BE49-F238E27FC236}">
                  <a16:creationId xmlns:a16="http://schemas.microsoft.com/office/drawing/2014/main" id="{ABEEEB2C-B55B-412D-B938-3864A6717AE3}"/>
                </a:ext>
              </a:extLst>
            </p:cNvPr>
            <p:cNvSpPr/>
            <p:nvPr/>
          </p:nvSpPr>
          <p:spPr bwMode="auto">
            <a:xfrm>
              <a:off x="9513095" y="1985238"/>
              <a:ext cx="812862" cy="545350"/>
            </a:xfrm>
            <a:prstGeom prst="cloud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F7409A4-328F-4266-89B1-B9015999712D}"/>
                </a:ext>
              </a:extLst>
            </p:cNvPr>
            <p:cNvGrpSpPr/>
            <p:nvPr/>
          </p:nvGrpSpPr>
          <p:grpSpPr>
            <a:xfrm>
              <a:off x="9513097" y="4683282"/>
              <a:ext cx="812859" cy="530252"/>
              <a:chOff x="3246606" y="5373384"/>
              <a:chExt cx="1090350" cy="589583"/>
            </a:xfrm>
          </p:grpSpPr>
          <p:sp>
            <p:nvSpPr>
              <p:cNvPr id="193" name="Freeform 131">
                <a:extLst>
                  <a:ext uri="{FF2B5EF4-FFF2-40B4-BE49-F238E27FC236}">
                    <a16:creationId xmlns:a16="http://schemas.microsoft.com/office/drawing/2014/main" id="{644B62A7-3A4F-4F20-B795-6EBE493EF8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46606" y="5373384"/>
                <a:ext cx="1090350" cy="269388"/>
              </a:xfrm>
              <a:custGeom>
                <a:avLst/>
                <a:gdLst>
                  <a:gd name="T0" fmla="*/ 0 w 288"/>
                  <a:gd name="T1" fmla="*/ 10 h 228"/>
                  <a:gd name="T2" fmla="*/ 0 w 288"/>
                  <a:gd name="T3" fmla="*/ 228 h 228"/>
                  <a:gd name="T4" fmla="*/ 288 w 288"/>
                  <a:gd name="T5" fmla="*/ 228 h 228"/>
                  <a:gd name="T6" fmla="*/ 288 w 288"/>
                  <a:gd name="T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228">
                    <a:moveTo>
                      <a:pt x="0" y="10"/>
                    </a:moveTo>
                    <a:lnTo>
                      <a:pt x="0" y="228"/>
                    </a:lnTo>
                    <a:lnTo>
                      <a:pt x="288" y="228"/>
                    </a:lnTo>
                    <a:lnTo>
                      <a:pt x="288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4" name="Line 132">
                <a:extLst>
                  <a:ext uri="{FF2B5EF4-FFF2-40B4-BE49-F238E27FC236}">
                    <a16:creationId xmlns:a16="http://schemas.microsoft.com/office/drawing/2014/main" id="{516A7113-C979-4F8C-A636-11B57CFA004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557786" y="5962967"/>
                <a:ext cx="4679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133">
                <a:extLst>
                  <a:ext uri="{FF2B5EF4-FFF2-40B4-BE49-F238E27FC236}">
                    <a16:creationId xmlns:a16="http://schemas.microsoft.com/office/drawing/2014/main" id="{324DB845-BEB2-492D-A6D5-169F0BA9E6B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791781" y="5643954"/>
                <a:ext cx="0" cy="3166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6" name="AutoShape 130">
              <a:extLst>
                <a:ext uri="{FF2B5EF4-FFF2-40B4-BE49-F238E27FC236}">
                  <a16:creationId xmlns:a16="http://schemas.microsoft.com/office/drawing/2014/main" id="{CBDA6C39-DD52-4442-AC83-4290086E1E52}"/>
                </a:ext>
              </a:extLst>
            </p:cNvPr>
            <p:cNvSpPr>
              <a:spLocks noChangeAspect="1" noChangeArrowheads="1"/>
            </p:cNvSpPr>
            <p:nvPr/>
          </p:nvSpPr>
          <p:spPr bwMode="blackWhite">
            <a:xfrm flipV="1">
              <a:off x="9526052" y="3882843"/>
              <a:ext cx="786948" cy="4309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0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DD74E230-5F01-48CD-92CC-9935BCD627E5}"/>
                </a:ext>
              </a:extLst>
            </p:cNvPr>
            <p:cNvGrpSpPr/>
            <p:nvPr/>
          </p:nvGrpSpPr>
          <p:grpSpPr>
            <a:xfrm>
              <a:off x="9743214" y="2929056"/>
              <a:ext cx="352624" cy="555319"/>
              <a:chOff x="8223564" y="1828091"/>
              <a:chExt cx="450736" cy="744892"/>
            </a:xfrm>
          </p:grpSpPr>
          <p:sp>
            <p:nvSpPr>
              <p:cNvPr id="204" name="Freeform 150">
                <a:extLst>
                  <a:ext uri="{FF2B5EF4-FFF2-40B4-BE49-F238E27FC236}">
                    <a16:creationId xmlns:a16="http://schemas.microsoft.com/office/drawing/2014/main" id="{515474B9-5F2E-466D-8AC6-A4412A323A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226709" y="1828091"/>
                <a:ext cx="444445" cy="744892"/>
              </a:xfrm>
              <a:custGeom>
                <a:avLst/>
                <a:gdLst>
                  <a:gd name="T0" fmla="*/ 0 w 142"/>
                  <a:gd name="T1" fmla="*/ 0 h 818"/>
                  <a:gd name="T2" fmla="*/ 212 w 142"/>
                  <a:gd name="T3" fmla="*/ 0 h 818"/>
                  <a:gd name="T4" fmla="*/ 212 w 142"/>
                  <a:gd name="T5" fmla="*/ 529 h 818"/>
                  <a:gd name="T6" fmla="*/ 0 w 142"/>
                  <a:gd name="T7" fmla="*/ 529 h 8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2" h="818">
                    <a:moveTo>
                      <a:pt x="0" y="0"/>
                    </a:moveTo>
                    <a:lnTo>
                      <a:pt x="142" y="0"/>
                    </a:lnTo>
                    <a:lnTo>
                      <a:pt x="142" y="818"/>
                    </a:lnTo>
                    <a:lnTo>
                      <a:pt x="0" y="818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 dirty="0"/>
              </a:p>
            </p:txBody>
          </p:sp>
          <p:sp>
            <p:nvSpPr>
              <p:cNvPr id="205" name="Line 151">
                <a:extLst>
                  <a:ext uri="{FF2B5EF4-FFF2-40B4-BE49-F238E27FC236}">
                    <a16:creationId xmlns:a16="http://schemas.microsoft.com/office/drawing/2014/main" id="{1879E866-F74E-4492-BE36-AD09613B0D9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223565" y="2322710"/>
                <a:ext cx="4507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/>
              </a:p>
            </p:txBody>
          </p:sp>
          <p:sp>
            <p:nvSpPr>
              <p:cNvPr id="206" name="Line 152">
                <a:extLst>
                  <a:ext uri="{FF2B5EF4-FFF2-40B4-BE49-F238E27FC236}">
                    <a16:creationId xmlns:a16="http://schemas.microsoft.com/office/drawing/2014/main" id="{38CC865E-9F6B-46EC-9864-FD95E3F92C0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223564" y="2085375"/>
                <a:ext cx="4507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F315517-79D4-4763-B2F9-E6D3E2B3BFDF}"/>
                </a:ext>
              </a:extLst>
            </p:cNvPr>
            <p:cNvGrpSpPr/>
            <p:nvPr/>
          </p:nvGrpSpPr>
          <p:grpSpPr>
            <a:xfrm>
              <a:off x="9423255" y="5626856"/>
              <a:ext cx="992543" cy="274350"/>
              <a:chOff x="9423255" y="5401903"/>
              <a:chExt cx="992543" cy="274350"/>
            </a:xfrm>
          </p:grpSpPr>
          <p:sp>
            <p:nvSpPr>
              <p:cNvPr id="207" name="Rectangle: Single Corner Snipped 206">
                <a:extLst>
                  <a:ext uri="{FF2B5EF4-FFF2-40B4-BE49-F238E27FC236}">
                    <a16:creationId xmlns:a16="http://schemas.microsoft.com/office/drawing/2014/main" id="{C5E16A7B-7B2B-4A90-BA2C-6D3DCB7896B7}"/>
                  </a:ext>
                </a:extLst>
              </p:cNvPr>
              <p:cNvSpPr/>
              <p:nvPr/>
            </p:nvSpPr>
            <p:spPr bwMode="auto">
              <a:xfrm>
                <a:off x="9945483" y="5401903"/>
                <a:ext cx="470315" cy="274350"/>
              </a:xfrm>
              <a:prstGeom prst="snip1Rect">
                <a:avLst>
                  <a:gd name="adj" fmla="val 42304"/>
                </a:avLst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8" name="Rectangle: Single Corner Snipped 207">
                <a:extLst>
                  <a:ext uri="{FF2B5EF4-FFF2-40B4-BE49-F238E27FC236}">
                    <a16:creationId xmlns:a16="http://schemas.microsoft.com/office/drawing/2014/main" id="{5E3BF35C-5491-4F66-9439-F448718B04C6}"/>
                  </a:ext>
                </a:extLst>
              </p:cNvPr>
              <p:cNvSpPr/>
              <p:nvPr/>
            </p:nvSpPr>
            <p:spPr bwMode="auto">
              <a:xfrm>
                <a:off x="9423255" y="5401903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7189AF-FF32-4E40-B6BC-1397F8A11C82}"/>
                </a:ext>
              </a:extLst>
            </p:cNvPr>
            <p:cNvSpPr/>
            <p:nvPr/>
          </p:nvSpPr>
          <p:spPr bwMode="auto">
            <a:xfrm>
              <a:off x="9512096" y="6314525"/>
              <a:ext cx="814861" cy="400752"/>
            </a:xfrm>
            <a:prstGeom prst="rect">
              <a:avLst/>
            </a:prstGeom>
            <a:solidFill>
              <a:schemeClr val="tx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OXOX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A1446CB-9302-4C73-A1E1-7FED0D80C1FA}"/>
              </a:ext>
            </a:extLst>
          </p:cNvPr>
          <p:cNvSpPr/>
          <p:nvPr/>
        </p:nvSpPr>
        <p:spPr>
          <a:xfrm>
            <a:off x="3670189" y="1346198"/>
            <a:ext cx="1642822" cy="4538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Production Control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24B2E43-3CB4-458D-B998-56B6D40CEEB7}"/>
              </a:ext>
            </a:extLst>
          </p:cNvPr>
          <p:cNvGrpSpPr/>
          <p:nvPr/>
        </p:nvGrpSpPr>
        <p:grpSpPr>
          <a:xfrm>
            <a:off x="830853" y="3876828"/>
            <a:ext cx="1100260" cy="1440656"/>
            <a:chOff x="942120" y="3876828"/>
            <a:chExt cx="1100260" cy="1440656"/>
          </a:xfrm>
        </p:grpSpPr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3FF7ED89-2D44-4320-8205-2C7F011D1B09}"/>
                </a:ext>
              </a:extLst>
            </p:cNvPr>
            <p:cNvGrpSpPr/>
            <p:nvPr/>
          </p:nvGrpSpPr>
          <p:grpSpPr>
            <a:xfrm>
              <a:off x="942120" y="3876828"/>
              <a:ext cx="1100260" cy="1440656"/>
              <a:chOff x="942120" y="3876828"/>
              <a:chExt cx="1100260" cy="1440656"/>
            </a:xfrm>
          </p:grpSpPr>
          <p:sp>
            <p:nvSpPr>
              <p:cNvPr id="43" name="Rectangle 90">
                <a:extLst>
                  <a:ext uri="{FF2B5EF4-FFF2-40B4-BE49-F238E27FC236}">
                    <a16:creationId xmlns:a16="http://schemas.microsoft.com/office/drawing/2014/main" id="{235E8939-FF93-42DF-9345-457D50A49A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942181" y="3876828"/>
                <a:ext cx="1100138" cy="144065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27432" rIns="27432" anchor="t"/>
              <a:lstStyle/>
              <a:p>
                <a:pPr algn="ctr"/>
                <a:r>
                  <a:rPr lang="en-US" sz="1600" dirty="0"/>
                  <a:t>Stamping</a:t>
                </a:r>
                <a:endParaRPr lang="en-US" dirty="0"/>
              </a:p>
            </p:txBody>
          </p:sp>
          <p:sp>
            <p:nvSpPr>
              <p:cNvPr id="46" name="Rectangle 90">
                <a:extLst>
                  <a:ext uri="{FF2B5EF4-FFF2-40B4-BE49-F238E27FC236}">
                    <a16:creationId xmlns:a16="http://schemas.microsoft.com/office/drawing/2014/main" id="{FCE50AD3-385A-4C80-AD7F-C2F0B2EA8EB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942120" y="4374816"/>
                <a:ext cx="1100260" cy="92394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27432" rIns="27432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E2CDB7F-ADEF-4757-879D-90A7B2DB61CB}"/>
                </a:ext>
              </a:extLst>
            </p:cNvPr>
            <p:cNvGrpSpPr/>
            <p:nvPr/>
          </p:nvGrpSpPr>
          <p:grpSpPr>
            <a:xfrm>
              <a:off x="951519" y="4450866"/>
              <a:ext cx="1081463" cy="866618"/>
              <a:chOff x="2477792" y="2179844"/>
              <a:chExt cx="1081463" cy="866618"/>
            </a:xfrm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E26D21D4-1F61-4D92-945E-D126950274FD}"/>
                  </a:ext>
                </a:extLst>
              </p:cNvPr>
              <p:cNvSpPr/>
              <p:nvPr/>
            </p:nvSpPr>
            <p:spPr>
              <a:xfrm>
                <a:off x="2477792" y="2395775"/>
                <a:ext cx="1081463" cy="21882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C/O &lt; 10 mins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7396C613-3A77-4AEE-94EB-3490C8EBD712}"/>
                  </a:ext>
                </a:extLst>
              </p:cNvPr>
              <p:cNvSpPr/>
              <p:nvPr/>
            </p:nvSpPr>
            <p:spPr>
              <a:xfrm>
                <a:off x="2477792" y="2611706"/>
                <a:ext cx="1081463" cy="218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 Uptime = 85%</a:t>
                </a: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9C216004-A53F-4139-88E0-7DDB0BEA0EE9}"/>
                  </a:ext>
                </a:extLst>
              </p:cNvPr>
              <p:cNvSpPr/>
              <p:nvPr/>
            </p:nvSpPr>
            <p:spPr>
              <a:xfrm>
                <a:off x="2477792" y="2827637"/>
                <a:ext cx="1081463" cy="21882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NAT = 27,600 sec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77FAA2-FC3B-46FA-9B27-9B2F152072F0}"/>
                  </a:ext>
                </a:extLst>
              </p:cNvPr>
              <p:cNvSpPr/>
              <p:nvPr/>
            </p:nvSpPr>
            <p:spPr>
              <a:xfrm>
                <a:off x="2477792" y="2179844"/>
                <a:ext cx="1081463" cy="218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 EPE = 1 shift</a:t>
                </a:r>
              </a:p>
            </p:txBody>
          </p:sp>
        </p:grp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6A10958D-1096-44CC-8CED-8AA962A17B0D}"/>
              </a:ext>
            </a:extLst>
          </p:cNvPr>
          <p:cNvGrpSpPr/>
          <p:nvPr/>
        </p:nvGrpSpPr>
        <p:grpSpPr>
          <a:xfrm>
            <a:off x="3952737" y="3876828"/>
            <a:ext cx="1100260" cy="1440656"/>
            <a:chOff x="942120" y="3876828"/>
            <a:chExt cx="1100260" cy="1440656"/>
          </a:xfrm>
        </p:grpSpPr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463F69DC-8C0C-4379-ABA0-5844C4362F64}"/>
                </a:ext>
              </a:extLst>
            </p:cNvPr>
            <p:cNvGrpSpPr/>
            <p:nvPr/>
          </p:nvGrpSpPr>
          <p:grpSpPr>
            <a:xfrm>
              <a:off x="942120" y="3876828"/>
              <a:ext cx="1100260" cy="1440656"/>
              <a:chOff x="942120" y="3876828"/>
              <a:chExt cx="1100260" cy="1440656"/>
            </a:xfrm>
          </p:grpSpPr>
          <p:sp>
            <p:nvSpPr>
              <p:cNvPr id="245" name="Rectangle 90">
                <a:extLst>
                  <a:ext uri="{FF2B5EF4-FFF2-40B4-BE49-F238E27FC236}">
                    <a16:creationId xmlns:a16="http://schemas.microsoft.com/office/drawing/2014/main" id="{E2AD5C6B-E43E-4D9E-841B-E6B93CD899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942181" y="3876828"/>
                <a:ext cx="1100138" cy="144065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27432" rIns="27432" anchor="t"/>
              <a:lstStyle/>
              <a:p>
                <a:pPr algn="ctr"/>
                <a:r>
                  <a:rPr lang="en-US" sz="1600" dirty="0"/>
                  <a:t>Welding + Assembly</a:t>
                </a:r>
                <a:endParaRPr lang="en-US" dirty="0"/>
              </a:p>
            </p:txBody>
          </p:sp>
          <p:sp>
            <p:nvSpPr>
              <p:cNvPr id="246" name="Rectangle 90">
                <a:extLst>
                  <a:ext uri="{FF2B5EF4-FFF2-40B4-BE49-F238E27FC236}">
                    <a16:creationId xmlns:a16="http://schemas.microsoft.com/office/drawing/2014/main" id="{FFF3FB16-94FF-48E4-ACAA-00AAAC6CAE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942120" y="4374816"/>
                <a:ext cx="1100260" cy="92394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27432" rIns="27432" anchor="ctr"/>
              <a:lstStyle/>
              <a:p>
                <a:endParaRPr lang="en-US"/>
              </a:p>
            </p:txBody>
          </p: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1264AC63-D408-4A95-AD7F-E2BF8716CEFD}"/>
                </a:ext>
              </a:extLst>
            </p:cNvPr>
            <p:cNvGrpSpPr/>
            <p:nvPr/>
          </p:nvGrpSpPr>
          <p:grpSpPr>
            <a:xfrm>
              <a:off x="951519" y="4450866"/>
              <a:ext cx="1081463" cy="866618"/>
              <a:chOff x="2477792" y="2179844"/>
              <a:chExt cx="1081463" cy="866618"/>
            </a:xfrm>
          </p:grpSpPr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221FB6B5-96D1-48F4-9702-4F93D6A27185}"/>
                  </a:ext>
                </a:extLst>
              </p:cNvPr>
              <p:cNvSpPr/>
              <p:nvPr/>
            </p:nvSpPr>
            <p:spPr>
              <a:xfrm>
                <a:off x="2477792" y="2395775"/>
                <a:ext cx="1081463" cy="21882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C/O = 0 mins</a:t>
                </a:r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B2D21D92-65BD-440C-8E20-1074E0330DB5}"/>
                  </a:ext>
                </a:extLst>
              </p:cNvPr>
              <p:cNvSpPr/>
              <p:nvPr/>
            </p:nvSpPr>
            <p:spPr>
              <a:xfrm>
                <a:off x="2477792" y="2611706"/>
                <a:ext cx="1081463" cy="218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Uptime = 100%</a:t>
                </a:r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CDB42120-CF85-45D8-838E-0E88A56CFE77}"/>
                  </a:ext>
                </a:extLst>
              </p:cNvPr>
              <p:cNvSpPr/>
              <p:nvPr/>
            </p:nvSpPr>
            <p:spPr>
              <a:xfrm>
                <a:off x="2477792" y="2827637"/>
                <a:ext cx="1081463" cy="21882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2 shifts</a:t>
                </a:r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3D3516D7-9229-4C09-A82F-CD5FC97A91B3}"/>
                  </a:ext>
                </a:extLst>
              </p:cNvPr>
              <p:cNvSpPr/>
              <p:nvPr/>
            </p:nvSpPr>
            <p:spPr>
              <a:xfrm>
                <a:off x="2477792" y="2179844"/>
                <a:ext cx="1081463" cy="218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Takt time = 60 sec</a:t>
                </a:r>
              </a:p>
            </p:txBody>
          </p:sp>
        </p:grp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751DE5D6-0B5A-43A5-B871-9CC671DC250C}"/>
              </a:ext>
            </a:extLst>
          </p:cNvPr>
          <p:cNvGrpSpPr/>
          <p:nvPr/>
        </p:nvGrpSpPr>
        <p:grpSpPr>
          <a:xfrm>
            <a:off x="7074619" y="3876828"/>
            <a:ext cx="1100260" cy="1421936"/>
            <a:chOff x="942120" y="3876828"/>
            <a:chExt cx="1100260" cy="1421936"/>
          </a:xfrm>
        </p:grpSpPr>
        <p:sp>
          <p:nvSpPr>
            <p:cNvPr id="263" name="Rectangle 90">
              <a:extLst>
                <a:ext uri="{FF2B5EF4-FFF2-40B4-BE49-F238E27FC236}">
                  <a16:creationId xmlns:a16="http://schemas.microsoft.com/office/drawing/2014/main" id="{7C681AB1-1540-44F1-B8EC-86F152B3D95E}"/>
                </a:ext>
              </a:extLst>
            </p:cNvPr>
            <p:cNvSpPr>
              <a:spLocks noChangeAspect="1" noChangeArrowheads="1"/>
            </p:cNvSpPr>
            <p:nvPr/>
          </p:nvSpPr>
          <p:spPr bwMode="blackWhite">
            <a:xfrm>
              <a:off x="942181" y="3876828"/>
              <a:ext cx="1100138" cy="8231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27432" rIns="27432" anchor="t"/>
            <a:lstStyle/>
            <a:p>
              <a:pPr algn="ctr"/>
              <a:r>
                <a:rPr lang="en-US" sz="1600" dirty="0"/>
                <a:t>Shipping</a:t>
              </a:r>
              <a:endParaRPr lang="en-US" dirty="0"/>
            </a:p>
          </p:txBody>
        </p:sp>
        <p:sp>
          <p:nvSpPr>
            <p:cNvPr id="264" name="Rectangle 90">
              <a:extLst>
                <a:ext uri="{FF2B5EF4-FFF2-40B4-BE49-F238E27FC236}">
                  <a16:creationId xmlns:a16="http://schemas.microsoft.com/office/drawing/2014/main" id="{EBA36CC4-1FF5-4675-B8AE-D4571374DDCD}"/>
                </a:ext>
              </a:extLst>
            </p:cNvPr>
            <p:cNvSpPr>
              <a:spLocks noChangeAspect="1" noChangeArrowheads="1"/>
            </p:cNvSpPr>
            <p:nvPr/>
          </p:nvSpPr>
          <p:spPr bwMode="blackWhite">
            <a:xfrm>
              <a:off x="942120" y="4374816"/>
              <a:ext cx="1100260" cy="92394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27432" rIns="27432" anchor="ctr"/>
            <a:lstStyle/>
            <a:p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BDED3BE8-BB5C-4840-B453-CB78047646CE}"/>
              </a:ext>
            </a:extLst>
          </p:cNvPr>
          <p:cNvGrpSpPr/>
          <p:nvPr/>
        </p:nvGrpSpPr>
        <p:grpSpPr>
          <a:xfrm>
            <a:off x="8391526" y="5646256"/>
            <a:ext cx="718198" cy="434756"/>
            <a:chOff x="4240848" y="2079209"/>
            <a:chExt cx="1066911" cy="434756"/>
          </a:xfrm>
        </p:grpSpPr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7A0D7EE1-3353-4C54-91EB-76CF1DF42BDD}"/>
                </a:ext>
              </a:extLst>
            </p:cNvPr>
            <p:cNvSpPr/>
            <p:nvPr/>
          </p:nvSpPr>
          <p:spPr>
            <a:xfrm>
              <a:off x="4240848" y="2079209"/>
              <a:ext cx="1066911" cy="218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" rIns="27432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NVA=4.5 days</a:t>
              </a: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2AF3B4B3-B7C9-403B-B0BC-4C214BE27969}"/>
                </a:ext>
              </a:extLst>
            </p:cNvPr>
            <p:cNvSpPr/>
            <p:nvPr/>
          </p:nvSpPr>
          <p:spPr>
            <a:xfrm>
              <a:off x="4240848" y="2295140"/>
              <a:ext cx="1066911" cy="218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" rIns="27432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VA=169 sec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AB1C4E-027B-40D5-84F0-69A6A0CC8E19}"/>
              </a:ext>
            </a:extLst>
          </p:cNvPr>
          <p:cNvGrpSpPr/>
          <p:nvPr/>
        </p:nvGrpSpPr>
        <p:grpSpPr>
          <a:xfrm>
            <a:off x="710151" y="1227217"/>
            <a:ext cx="1095571" cy="1539966"/>
            <a:chOff x="710151" y="1227217"/>
            <a:chExt cx="1095571" cy="1539966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BD98FEFB-1589-4635-8BEF-C60F9942B46B}"/>
                </a:ext>
              </a:extLst>
            </p:cNvPr>
            <p:cNvGrpSpPr/>
            <p:nvPr/>
          </p:nvGrpSpPr>
          <p:grpSpPr>
            <a:xfrm>
              <a:off x="710151" y="1227217"/>
              <a:ext cx="1095571" cy="864021"/>
              <a:chOff x="427482" y="2037135"/>
              <a:chExt cx="1035646" cy="1097281"/>
            </a:xfrm>
          </p:grpSpPr>
          <p:sp>
            <p:nvSpPr>
              <p:cNvPr id="210" name="Flowchart: Manual Input 209">
                <a:extLst>
                  <a:ext uri="{FF2B5EF4-FFF2-40B4-BE49-F238E27FC236}">
                    <a16:creationId xmlns:a16="http://schemas.microsoft.com/office/drawing/2014/main" id="{EA6BC03B-A234-4126-A92E-72F0B578CE77}"/>
                  </a:ext>
                </a:extLst>
              </p:cNvPr>
              <p:cNvSpPr/>
              <p:nvPr/>
            </p:nvSpPr>
            <p:spPr bwMode="auto">
              <a:xfrm>
                <a:off x="910782" y="2367984"/>
                <a:ext cx="276172" cy="766432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1" name="Flowchart: Manual Input 210">
                <a:extLst>
                  <a:ext uri="{FF2B5EF4-FFF2-40B4-BE49-F238E27FC236}">
                    <a16:creationId xmlns:a16="http://schemas.microsoft.com/office/drawing/2014/main" id="{E11439AC-13B5-4F4B-B2A9-2E31EA5210C3}"/>
                  </a:ext>
                </a:extLst>
              </p:cNvPr>
              <p:cNvSpPr/>
              <p:nvPr/>
            </p:nvSpPr>
            <p:spPr bwMode="auto">
              <a:xfrm>
                <a:off x="1186956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2" name="Flowchart: Manual Input 211">
                <a:extLst>
                  <a:ext uri="{FF2B5EF4-FFF2-40B4-BE49-F238E27FC236}">
                    <a16:creationId xmlns:a16="http://schemas.microsoft.com/office/drawing/2014/main" id="{C30564E9-5FAB-4564-A092-C5642FD2C1B3}"/>
                  </a:ext>
                </a:extLst>
              </p:cNvPr>
              <p:cNvSpPr/>
              <p:nvPr/>
            </p:nvSpPr>
            <p:spPr bwMode="auto">
              <a:xfrm>
                <a:off x="63461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3" name="Trapezoid 212">
                <a:extLst>
                  <a:ext uri="{FF2B5EF4-FFF2-40B4-BE49-F238E27FC236}">
                    <a16:creationId xmlns:a16="http://schemas.microsoft.com/office/drawing/2014/main" id="{7CF16D25-6C59-451F-ACF9-59EED24C914E}"/>
                  </a:ext>
                </a:extLst>
              </p:cNvPr>
              <p:cNvSpPr/>
              <p:nvPr/>
            </p:nvSpPr>
            <p:spPr bwMode="auto">
              <a:xfrm>
                <a:off x="427482" y="2037135"/>
                <a:ext cx="276172" cy="1097280"/>
              </a:xfrm>
              <a:prstGeom prst="trapezoid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6BD84D7-B7BE-4ED1-BE57-31E1B6293C1D}"/>
                </a:ext>
              </a:extLst>
            </p:cNvPr>
            <p:cNvGrpSpPr/>
            <p:nvPr/>
          </p:nvGrpSpPr>
          <p:grpSpPr>
            <a:xfrm>
              <a:off x="724481" y="2116496"/>
              <a:ext cx="1066911" cy="650687"/>
              <a:chOff x="4240848" y="2079209"/>
              <a:chExt cx="1066911" cy="65068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4765BEE-0B78-4183-A6C5-10B08341657D}"/>
                  </a:ext>
                </a:extLst>
              </p:cNvPr>
              <p:cNvSpPr/>
              <p:nvPr/>
            </p:nvSpPr>
            <p:spPr>
              <a:xfrm>
                <a:off x="4240848" y="2079209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Supply rate = 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16B40B-8981-4CA0-BB39-C0F70FE43D8A}"/>
                  </a:ext>
                </a:extLst>
              </p:cNvPr>
              <p:cNvSpPr/>
              <p:nvPr/>
            </p:nvSpPr>
            <p:spPr>
              <a:xfrm>
                <a:off x="4240848" y="2295140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Supply mix = 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3AAE3FA-468B-4BB6-86AC-768A331F905A}"/>
                  </a:ext>
                </a:extLst>
              </p:cNvPr>
              <p:cNvSpPr/>
              <p:nvPr/>
            </p:nvSpPr>
            <p:spPr>
              <a:xfrm>
                <a:off x="4240848" y="2511071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Shift pattern = </a:t>
                </a:r>
              </a:p>
            </p:txBody>
          </p:sp>
        </p:grp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335ADA3-4174-4FE1-8079-B13EBA4D7A29}"/>
                </a:ext>
              </a:extLst>
            </p:cNvPr>
            <p:cNvSpPr txBox="1"/>
            <p:nvPr/>
          </p:nvSpPr>
          <p:spPr>
            <a:xfrm>
              <a:off x="724481" y="1601616"/>
              <a:ext cx="1066911" cy="523220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Local Steel Company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F6396E-5085-4435-91F3-6BEA28C576E1}"/>
              </a:ext>
            </a:extLst>
          </p:cNvPr>
          <p:cNvGrpSpPr/>
          <p:nvPr/>
        </p:nvGrpSpPr>
        <p:grpSpPr>
          <a:xfrm>
            <a:off x="7747453" y="1227219"/>
            <a:ext cx="1095571" cy="1539964"/>
            <a:chOff x="7747453" y="1227219"/>
            <a:chExt cx="1095571" cy="1539964"/>
          </a:xfrm>
        </p:grpSpPr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09588E3-7B43-4B9A-ADAD-BAA80AAA1996}"/>
                </a:ext>
              </a:extLst>
            </p:cNvPr>
            <p:cNvGrpSpPr/>
            <p:nvPr/>
          </p:nvGrpSpPr>
          <p:grpSpPr>
            <a:xfrm>
              <a:off x="7747453" y="1227219"/>
              <a:ext cx="1095571" cy="864021"/>
              <a:chOff x="427482" y="2037135"/>
              <a:chExt cx="1035645" cy="1097280"/>
            </a:xfrm>
          </p:grpSpPr>
          <p:sp>
            <p:nvSpPr>
              <p:cNvPr id="215" name="Flowchart: Manual Input 214">
                <a:extLst>
                  <a:ext uri="{FF2B5EF4-FFF2-40B4-BE49-F238E27FC236}">
                    <a16:creationId xmlns:a16="http://schemas.microsoft.com/office/drawing/2014/main" id="{07B2F827-9C44-41F8-9936-DABD5015E633}"/>
                  </a:ext>
                </a:extLst>
              </p:cNvPr>
              <p:cNvSpPr/>
              <p:nvPr/>
            </p:nvSpPr>
            <p:spPr bwMode="auto">
              <a:xfrm>
                <a:off x="91078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6" name="Flowchart: Manual Input 215">
                <a:extLst>
                  <a:ext uri="{FF2B5EF4-FFF2-40B4-BE49-F238E27FC236}">
                    <a16:creationId xmlns:a16="http://schemas.microsoft.com/office/drawing/2014/main" id="{CAF0D876-56FC-4F3F-A8F7-636E02010409}"/>
                  </a:ext>
                </a:extLst>
              </p:cNvPr>
              <p:cNvSpPr/>
              <p:nvPr/>
            </p:nvSpPr>
            <p:spPr bwMode="auto">
              <a:xfrm>
                <a:off x="1186955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7" name="Flowchart: Manual Input 216">
                <a:extLst>
                  <a:ext uri="{FF2B5EF4-FFF2-40B4-BE49-F238E27FC236}">
                    <a16:creationId xmlns:a16="http://schemas.microsoft.com/office/drawing/2014/main" id="{528593E2-640D-494F-B64E-14BB5337022E}"/>
                  </a:ext>
                </a:extLst>
              </p:cNvPr>
              <p:cNvSpPr/>
              <p:nvPr/>
            </p:nvSpPr>
            <p:spPr bwMode="auto">
              <a:xfrm>
                <a:off x="63461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8" name="Trapezoid 217">
                <a:extLst>
                  <a:ext uri="{FF2B5EF4-FFF2-40B4-BE49-F238E27FC236}">
                    <a16:creationId xmlns:a16="http://schemas.microsoft.com/office/drawing/2014/main" id="{4CAF7CA8-9542-4510-80D3-71A47BEEAB2D}"/>
                  </a:ext>
                </a:extLst>
              </p:cNvPr>
              <p:cNvSpPr/>
              <p:nvPr/>
            </p:nvSpPr>
            <p:spPr bwMode="auto">
              <a:xfrm>
                <a:off x="427482" y="2037135"/>
                <a:ext cx="276172" cy="1097280"/>
              </a:xfrm>
              <a:prstGeom prst="trapezoid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4B30A5B-0823-4BB0-BA71-4F8C739F2317}"/>
                </a:ext>
              </a:extLst>
            </p:cNvPr>
            <p:cNvGrpSpPr/>
            <p:nvPr/>
          </p:nvGrpSpPr>
          <p:grpSpPr>
            <a:xfrm>
              <a:off x="7761783" y="2116496"/>
              <a:ext cx="1066911" cy="650687"/>
              <a:chOff x="4240848" y="2079209"/>
              <a:chExt cx="1066911" cy="650687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40F319EE-00C9-402B-90DD-A2FA284E9210}"/>
                  </a:ext>
                </a:extLst>
              </p:cNvPr>
              <p:cNvSpPr/>
              <p:nvPr/>
            </p:nvSpPr>
            <p:spPr>
              <a:xfrm>
                <a:off x="4240848" y="2079209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18,400 pc/month</a:t>
                </a:r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8393EC35-A572-4BE1-8ADA-2D8D497086C7}"/>
                  </a:ext>
                </a:extLst>
              </p:cNvPr>
              <p:cNvSpPr/>
              <p:nvPr/>
            </p:nvSpPr>
            <p:spPr>
              <a:xfrm>
                <a:off x="4240848" y="2295140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2 shifts</a:t>
                </a: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4A2BEB56-FE48-4403-840A-F99B43EE1172}"/>
                  </a:ext>
                </a:extLst>
              </p:cNvPr>
              <p:cNvSpPr/>
              <p:nvPr/>
            </p:nvSpPr>
            <p:spPr>
              <a:xfrm>
                <a:off x="4240848" y="2511071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Tray = 20 pieces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5F600D-D31F-4DBE-9F12-CECB024DCA39}"/>
                </a:ext>
              </a:extLst>
            </p:cNvPr>
            <p:cNvSpPr txBox="1"/>
            <p:nvPr/>
          </p:nvSpPr>
          <p:spPr>
            <a:xfrm>
              <a:off x="7761783" y="1599516"/>
              <a:ext cx="1066911" cy="523220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Land Steel Assembly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D12AF5-95C1-45F3-BA3F-861C6B40F991}"/>
              </a:ext>
            </a:extLst>
          </p:cNvPr>
          <p:cNvGrpSpPr/>
          <p:nvPr/>
        </p:nvGrpSpPr>
        <p:grpSpPr>
          <a:xfrm>
            <a:off x="345524" y="5643985"/>
            <a:ext cx="8046001" cy="422867"/>
            <a:chOff x="440774" y="5809085"/>
            <a:chExt cx="8046001" cy="42286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94E0D6C-F90B-45DE-8A16-19DF68583052}"/>
                </a:ext>
              </a:extLst>
            </p:cNvPr>
            <p:cNvSpPr/>
            <p:nvPr/>
          </p:nvSpPr>
          <p:spPr>
            <a:xfrm>
              <a:off x="523875" y="6031926"/>
              <a:ext cx="7962900" cy="200026"/>
            </a:xfrm>
            <a:custGeom>
              <a:avLst/>
              <a:gdLst>
                <a:gd name="connsiteX0" fmla="*/ 0 w 7962900"/>
                <a:gd name="connsiteY0" fmla="*/ 19050 h 219075"/>
                <a:gd name="connsiteX1" fmla="*/ 371475 w 7962900"/>
                <a:gd name="connsiteY1" fmla="*/ 19050 h 219075"/>
                <a:gd name="connsiteX2" fmla="*/ 371475 w 7962900"/>
                <a:gd name="connsiteY2" fmla="*/ 209550 h 219075"/>
                <a:gd name="connsiteX3" fmla="*/ 1524000 w 7962900"/>
                <a:gd name="connsiteY3" fmla="*/ 209550 h 219075"/>
                <a:gd name="connsiteX4" fmla="*/ 1524000 w 7962900"/>
                <a:gd name="connsiteY4" fmla="*/ 19050 h 219075"/>
                <a:gd name="connsiteX5" fmla="*/ 1943100 w 7962900"/>
                <a:gd name="connsiteY5" fmla="*/ 19050 h 219075"/>
                <a:gd name="connsiteX6" fmla="*/ 1943100 w 7962900"/>
                <a:gd name="connsiteY6" fmla="*/ 209550 h 219075"/>
                <a:gd name="connsiteX7" fmla="*/ 3095625 w 7962900"/>
                <a:gd name="connsiteY7" fmla="*/ 209550 h 219075"/>
                <a:gd name="connsiteX8" fmla="*/ 3095625 w 7962900"/>
                <a:gd name="connsiteY8" fmla="*/ 19050 h 219075"/>
                <a:gd name="connsiteX9" fmla="*/ 3495675 w 7962900"/>
                <a:gd name="connsiteY9" fmla="*/ 19050 h 219075"/>
                <a:gd name="connsiteX10" fmla="*/ 3495675 w 7962900"/>
                <a:gd name="connsiteY10" fmla="*/ 219075 h 219075"/>
                <a:gd name="connsiteX11" fmla="*/ 4648200 w 7962900"/>
                <a:gd name="connsiteY11" fmla="*/ 219075 h 219075"/>
                <a:gd name="connsiteX12" fmla="*/ 4648200 w 7962900"/>
                <a:gd name="connsiteY12" fmla="*/ 19050 h 219075"/>
                <a:gd name="connsiteX13" fmla="*/ 5057775 w 7962900"/>
                <a:gd name="connsiteY13" fmla="*/ 19050 h 219075"/>
                <a:gd name="connsiteX14" fmla="*/ 5057775 w 7962900"/>
                <a:gd name="connsiteY14" fmla="*/ 219075 h 219075"/>
                <a:gd name="connsiteX15" fmla="*/ 6200775 w 7962900"/>
                <a:gd name="connsiteY15" fmla="*/ 219075 h 219075"/>
                <a:gd name="connsiteX16" fmla="*/ 6200775 w 7962900"/>
                <a:gd name="connsiteY16" fmla="*/ 19050 h 219075"/>
                <a:gd name="connsiteX17" fmla="*/ 6619875 w 7962900"/>
                <a:gd name="connsiteY17" fmla="*/ 19050 h 219075"/>
                <a:gd name="connsiteX18" fmla="*/ 6619875 w 7962900"/>
                <a:gd name="connsiteY18" fmla="*/ 219075 h 219075"/>
                <a:gd name="connsiteX19" fmla="*/ 7772400 w 7962900"/>
                <a:gd name="connsiteY19" fmla="*/ 219075 h 219075"/>
                <a:gd name="connsiteX20" fmla="*/ 7772400 w 7962900"/>
                <a:gd name="connsiteY20" fmla="*/ 0 h 219075"/>
                <a:gd name="connsiteX21" fmla="*/ 7962900 w 7962900"/>
                <a:gd name="connsiteY21" fmla="*/ 0 h 219075"/>
                <a:gd name="connsiteX0" fmla="*/ 0 w 7962900"/>
                <a:gd name="connsiteY0" fmla="*/ 19050 h 219075"/>
                <a:gd name="connsiteX1" fmla="*/ 371475 w 7962900"/>
                <a:gd name="connsiteY1" fmla="*/ 19050 h 219075"/>
                <a:gd name="connsiteX2" fmla="*/ 371475 w 7962900"/>
                <a:gd name="connsiteY2" fmla="*/ 209550 h 219075"/>
                <a:gd name="connsiteX3" fmla="*/ 1524000 w 7962900"/>
                <a:gd name="connsiteY3" fmla="*/ 209550 h 219075"/>
                <a:gd name="connsiteX4" fmla="*/ 1524000 w 7962900"/>
                <a:gd name="connsiteY4" fmla="*/ 19050 h 219075"/>
                <a:gd name="connsiteX5" fmla="*/ 1943100 w 7962900"/>
                <a:gd name="connsiteY5" fmla="*/ 19050 h 219075"/>
                <a:gd name="connsiteX6" fmla="*/ 1943100 w 7962900"/>
                <a:gd name="connsiteY6" fmla="*/ 209550 h 219075"/>
                <a:gd name="connsiteX7" fmla="*/ 3095625 w 7962900"/>
                <a:gd name="connsiteY7" fmla="*/ 209550 h 219075"/>
                <a:gd name="connsiteX8" fmla="*/ 3095625 w 7962900"/>
                <a:gd name="connsiteY8" fmla="*/ 19050 h 219075"/>
                <a:gd name="connsiteX9" fmla="*/ 3495675 w 7962900"/>
                <a:gd name="connsiteY9" fmla="*/ 19050 h 219075"/>
                <a:gd name="connsiteX10" fmla="*/ 3495675 w 7962900"/>
                <a:gd name="connsiteY10" fmla="*/ 219075 h 219075"/>
                <a:gd name="connsiteX11" fmla="*/ 4648200 w 7962900"/>
                <a:gd name="connsiteY11" fmla="*/ 219075 h 219075"/>
                <a:gd name="connsiteX12" fmla="*/ 4648200 w 7962900"/>
                <a:gd name="connsiteY12" fmla="*/ 19050 h 219075"/>
                <a:gd name="connsiteX13" fmla="*/ 5057775 w 7962900"/>
                <a:gd name="connsiteY13" fmla="*/ 19050 h 219075"/>
                <a:gd name="connsiteX14" fmla="*/ 5057775 w 7962900"/>
                <a:gd name="connsiteY14" fmla="*/ 219075 h 219075"/>
                <a:gd name="connsiteX15" fmla="*/ 6200775 w 7962900"/>
                <a:gd name="connsiteY15" fmla="*/ 219075 h 219075"/>
                <a:gd name="connsiteX16" fmla="*/ 6200775 w 7962900"/>
                <a:gd name="connsiteY16" fmla="*/ 19050 h 219075"/>
                <a:gd name="connsiteX17" fmla="*/ 6619875 w 7962900"/>
                <a:gd name="connsiteY17" fmla="*/ 19050 h 219075"/>
                <a:gd name="connsiteX18" fmla="*/ 6619875 w 7962900"/>
                <a:gd name="connsiteY18" fmla="*/ 219075 h 219075"/>
                <a:gd name="connsiteX19" fmla="*/ 7772400 w 7962900"/>
                <a:gd name="connsiteY19" fmla="*/ 219075 h 219075"/>
                <a:gd name="connsiteX20" fmla="*/ 7772400 w 7962900"/>
                <a:gd name="connsiteY20" fmla="*/ 19050 h 219075"/>
                <a:gd name="connsiteX21" fmla="*/ 7962900 w 7962900"/>
                <a:gd name="connsiteY21" fmla="*/ 0 h 219075"/>
                <a:gd name="connsiteX0" fmla="*/ 0 w 7962900"/>
                <a:gd name="connsiteY0" fmla="*/ 0 h 200025"/>
                <a:gd name="connsiteX1" fmla="*/ 371475 w 7962900"/>
                <a:gd name="connsiteY1" fmla="*/ 0 h 200025"/>
                <a:gd name="connsiteX2" fmla="*/ 371475 w 7962900"/>
                <a:gd name="connsiteY2" fmla="*/ 190500 h 200025"/>
                <a:gd name="connsiteX3" fmla="*/ 1524000 w 7962900"/>
                <a:gd name="connsiteY3" fmla="*/ 190500 h 200025"/>
                <a:gd name="connsiteX4" fmla="*/ 1524000 w 7962900"/>
                <a:gd name="connsiteY4" fmla="*/ 0 h 200025"/>
                <a:gd name="connsiteX5" fmla="*/ 1943100 w 7962900"/>
                <a:gd name="connsiteY5" fmla="*/ 0 h 200025"/>
                <a:gd name="connsiteX6" fmla="*/ 1943100 w 7962900"/>
                <a:gd name="connsiteY6" fmla="*/ 190500 h 200025"/>
                <a:gd name="connsiteX7" fmla="*/ 3095625 w 7962900"/>
                <a:gd name="connsiteY7" fmla="*/ 190500 h 200025"/>
                <a:gd name="connsiteX8" fmla="*/ 3095625 w 7962900"/>
                <a:gd name="connsiteY8" fmla="*/ 0 h 200025"/>
                <a:gd name="connsiteX9" fmla="*/ 3495675 w 7962900"/>
                <a:gd name="connsiteY9" fmla="*/ 0 h 200025"/>
                <a:gd name="connsiteX10" fmla="*/ 3495675 w 7962900"/>
                <a:gd name="connsiteY10" fmla="*/ 200025 h 200025"/>
                <a:gd name="connsiteX11" fmla="*/ 4648200 w 7962900"/>
                <a:gd name="connsiteY11" fmla="*/ 200025 h 200025"/>
                <a:gd name="connsiteX12" fmla="*/ 4648200 w 7962900"/>
                <a:gd name="connsiteY12" fmla="*/ 0 h 200025"/>
                <a:gd name="connsiteX13" fmla="*/ 5057775 w 7962900"/>
                <a:gd name="connsiteY13" fmla="*/ 0 h 200025"/>
                <a:gd name="connsiteX14" fmla="*/ 5057775 w 7962900"/>
                <a:gd name="connsiteY14" fmla="*/ 200025 h 200025"/>
                <a:gd name="connsiteX15" fmla="*/ 6200775 w 7962900"/>
                <a:gd name="connsiteY15" fmla="*/ 200025 h 200025"/>
                <a:gd name="connsiteX16" fmla="*/ 6200775 w 7962900"/>
                <a:gd name="connsiteY16" fmla="*/ 0 h 200025"/>
                <a:gd name="connsiteX17" fmla="*/ 6619875 w 7962900"/>
                <a:gd name="connsiteY17" fmla="*/ 0 h 200025"/>
                <a:gd name="connsiteX18" fmla="*/ 6619875 w 7962900"/>
                <a:gd name="connsiteY18" fmla="*/ 200025 h 200025"/>
                <a:gd name="connsiteX19" fmla="*/ 7772400 w 7962900"/>
                <a:gd name="connsiteY19" fmla="*/ 200025 h 200025"/>
                <a:gd name="connsiteX20" fmla="*/ 7772400 w 7962900"/>
                <a:gd name="connsiteY20" fmla="*/ 0 h 200025"/>
                <a:gd name="connsiteX21" fmla="*/ 7962900 w 7962900"/>
                <a:gd name="connsiteY21" fmla="*/ 2381 h 200025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1943100 w 7962900"/>
                <a:gd name="connsiteY6" fmla="*/ 190501 h 200026"/>
                <a:gd name="connsiteX7" fmla="*/ 3095625 w 7962900"/>
                <a:gd name="connsiteY7" fmla="*/ 190501 h 200026"/>
                <a:gd name="connsiteX8" fmla="*/ 3095625 w 7962900"/>
                <a:gd name="connsiteY8" fmla="*/ 1 h 200026"/>
                <a:gd name="connsiteX9" fmla="*/ 3495675 w 7962900"/>
                <a:gd name="connsiteY9" fmla="*/ 1 h 200026"/>
                <a:gd name="connsiteX10" fmla="*/ 3495675 w 7962900"/>
                <a:gd name="connsiteY10" fmla="*/ 200026 h 200026"/>
                <a:gd name="connsiteX11" fmla="*/ 4648200 w 7962900"/>
                <a:gd name="connsiteY11" fmla="*/ 200026 h 200026"/>
                <a:gd name="connsiteX12" fmla="*/ 4648200 w 7962900"/>
                <a:gd name="connsiteY12" fmla="*/ 1 h 200026"/>
                <a:gd name="connsiteX13" fmla="*/ 5057775 w 7962900"/>
                <a:gd name="connsiteY13" fmla="*/ 1 h 200026"/>
                <a:gd name="connsiteX14" fmla="*/ 5057775 w 7962900"/>
                <a:gd name="connsiteY14" fmla="*/ 200026 h 200026"/>
                <a:gd name="connsiteX15" fmla="*/ 6200775 w 7962900"/>
                <a:gd name="connsiteY15" fmla="*/ 200026 h 200026"/>
                <a:gd name="connsiteX16" fmla="*/ 6200775 w 7962900"/>
                <a:gd name="connsiteY16" fmla="*/ 1 h 200026"/>
                <a:gd name="connsiteX17" fmla="*/ 6619875 w 7962900"/>
                <a:gd name="connsiteY17" fmla="*/ 1 h 200026"/>
                <a:gd name="connsiteX18" fmla="*/ 6619875 w 7962900"/>
                <a:gd name="connsiteY18" fmla="*/ 200026 h 200026"/>
                <a:gd name="connsiteX19" fmla="*/ 7772400 w 7962900"/>
                <a:gd name="connsiteY19" fmla="*/ 200026 h 200026"/>
                <a:gd name="connsiteX20" fmla="*/ 7772400 w 7962900"/>
                <a:gd name="connsiteY20" fmla="*/ 1 h 200026"/>
                <a:gd name="connsiteX21" fmla="*/ 7962900 w 7962900"/>
                <a:gd name="connsiteY21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1943100 w 7962900"/>
                <a:gd name="connsiteY6" fmla="*/ 190501 h 200026"/>
                <a:gd name="connsiteX7" fmla="*/ 3095625 w 7962900"/>
                <a:gd name="connsiteY7" fmla="*/ 190501 h 200026"/>
                <a:gd name="connsiteX8" fmla="*/ 3095625 w 7962900"/>
                <a:gd name="connsiteY8" fmla="*/ 1 h 200026"/>
                <a:gd name="connsiteX9" fmla="*/ 3495675 w 7962900"/>
                <a:gd name="connsiteY9" fmla="*/ 1 h 200026"/>
                <a:gd name="connsiteX10" fmla="*/ 3495675 w 7962900"/>
                <a:gd name="connsiteY10" fmla="*/ 200026 h 200026"/>
                <a:gd name="connsiteX11" fmla="*/ 4648200 w 7962900"/>
                <a:gd name="connsiteY11" fmla="*/ 200026 h 200026"/>
                <a:gd name="connsiteX12" fmla="*/ 4648200 w 7962900"/>
                <a:gd name="connsiteY12" fmla="*/ 1 h 200026"/>
                <a:gd name="connsiteX13" fmla="*/ 5057775 w 7962900"/>
                <a:gd name="connsiteY13" fmla="*/ 1 h 200026"/>
                <a:gd name="connsiteX14" fmla="*/ 5057775 w 7962900"/>
                <a:gd name="connsiteY14" fmla="*/ 200026 h 200026"/>
                <a:gd name="connsiteX15" fmla="*/ 6200775 w 7962900"/>
                <a:gd name="connsiteY15" fmla="*/ 1 h 200026"/>
                <a:gd name="connsiteX16" fmla="*/ 6619875 w 7962900"/>
                <a:gd name="connsiteY16" fmla="*/ 1 h 200026"/>
                <a:gd name="connsiteX17" fmla="*/ 6619875 w 7962900"/>
                <a:gd name="connsiteY17" fmla="*/ 200026 h 200026"/>
                <a:gd name="connsiteX18" fmla="*/ 7772400 w 7962900"/>
                <a:gd name="connsiteY18" fmla="*/ 200026 h 200026"/>
                <a:gd name="connsiteX19" fmla="*/ 7772400 w 7962900"/>
                <a:gd name="connsiteY19" fmla="*/ 1 h 200026"/>
                <a:gd name="connsiteX20" fmla="*/ 7962900 w 7962900"/>
                <a:gd name="connsiteY20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1943100 w 7962900"/>
                <a:gd name="connsiteY6" fmla="*/ 190501 h 200026"/>
                <a:gd name="connsiteX7" fmla="*/ 3095625 w 7962900"/>
                <a:gd name="connsiteY7" fmla="*/ 190501 h 200026"/>
                <a:gd name="connsiteX8" fmla="*/ 3095625 w 7962900"/>
                <a:gd name="connsiteY8" fmla="*/ 1 h 200026"/>
                <a:gd name="connsiteX9" fmla="*/ 3495675 w 7962900"/>
                <a:gd name="connsiteY9" fmla="*/ 1 h 200026"/>
                <a:gd name="connsiteX10" fmla="*/ 3495675 w 7962900"/>
                <a:gd name="connsiteY10" fmla="*/ 200026 h 200026"/>
                <a:gd name="connsiteX11" fmla="*/ 4648200 w 7962900"/>
                <a:gd name="connsiteY11" fmla="*/ 200026 h 200026"/>
                <a:gd name="connsiteX12" fmla="*/ 4648200 w 7962900"/>
                <a:gd name="connsiteY12" fmla="*/ 1 h 200026"/>
                <a:gd name="connsiteX13" fmla="*/ 5057775 w 7962900"/>
                <a:gd name="connsiteY13" fmla="*/ 1 h 200026"/>
                <a:gd name="connsiteX14" fmla="*/ 6200775 w 7962900"/>
                <a:gd name="connsiteY14" fmla="*/ 1 h 200026"/>
                <a:gd name="connsiteX15" fmla="*/ 6619875 w 7962900"/>
                <a:gd name="connsiteY15" fmla="*/ 1 h 200026"/>
                <a:gd name="connsiteX16" fmla="*/ 6619875 w 7962900"/>
                <a:gd name="connsiteY16" fmla="*/ 200026 h 200026"/>
                <a:gd name="connsiteX17" fmla="*/ 7772400 w 7962900"/>
                <a:gd name="connsiteY17" fmla="*/ 200026 h 200026"/>
                <a:gd name="connsiteX18" fmla="*/ 7772400 w 7962900"/>
                <a:gd name="connsiteY18" fmla="*/ 1 h 200026"/>
                <a:gd name="connsiteX19" fmla="*/ 7962900 w 7962900"/>
                <a:gd name="connsiteY19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1943100 w 7962900"/>
                <a:gd name="connsiteY6" fmla="*/ 190501 h 200026"/>
                <a:gd name="connsiteX7" fmla="*/ 3095625 w 7962900"/>
                <a:gd name="connsiteY7" fmla="*/ 1 h 200026"/>
                <a:gd name="connsiteX8" fmla="*/ 3495675 w 7962900"/>
                <a:gd name="connsiteY8" fmla="*/ 1 h 200026"/>
                <a:gd name="connsiteX9" fmla="*/ 3495675 w 7962900"/>
                <a:gd name="connsiteY9" fmla="*/ 200026 h 200026"/>
                <a:gd name="connsiteX10" fmla="*/ 4648200 w 7962900"/>
                <a:gd name="connsiteY10" fmla="*/ 200026 h 200026"/>
                <a:gd name="connsiteX11" fmla="*/ 4648200 w 7962900"/>
                <a:gd name="connsiteY11" fmla="*/ 1 h 200026"/>
                <a:gd name="connsiteX12" fmla="*/ 5057775 w 7962900"/>
                <a:gd name="connsiteY12" fmla="*/ 1 h 200026"/>
                <a:gd name="connsiteX13" fmla="*/ 6200775 w 7962900"/>
                <a:gd name="connsiteY13" fmla="*/ 1 h 200026"/>
                <a:gd name="connsiteX14" fmla="*/ 6619875 w 7962900"/>
                <a:gd name="connsiteY14" fmla="*/ 1 h 200026"/>
                <a:gd name="connsiteX15" fmla="*/ 6619875 w 7962900"/>
                <a:gd name="connsiteY15" fmla="*/ 200026 h 200026"/>
                <a:gd name="connsiteX16" fmla="*/ 7772400 w 7962900"/>
                <a:gd name="connsiteY16" fmla="*/ 200026 h 200026"/>
                <a:gd name="connsiteX17" fmla="*/ 7772400 w 7962900"/>
                <a:gd name="connsiteY17" fmla="*/ 1 h 200026"/>
                <a:gd name="connsiteX18" fmla="*/ 7962900 w 7962900"/>
                <a:gd name="connsiteY18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3095625 w 7962900"/>
                <a:gd name="connsiteY6" fmla="*/ 1 h 200026"/>
                <a:gd name="connsiteX7" fmla="*/ 3495675 w 7962900"/>
                <a:gd name="connsiteY7" fmla="*/ 1 h 200026"/>
                <a:gd name="connsiteX8" fmla="*/ 3495675 w 7962900"/>
                <a:gd name="connsiteY8" fmla="*/ 200026 h 200026"/>
                <a:gd name="connsiteX9" fmla="*/ 4648200 w 7962900"/>
                <a:gd name="connsiteY9" fmla="*/ 200026 h 200026"/>
                <a:gd name="connsiteX10" fmla="*/ 4648200 w 7962900"/>
                <a:gd name="connsiteY10" fmla="*/ 1 h 200026"/>
                <a:gd name="connsiteX11" fmla="*/ 5057775 w 7962900"/>
                <a:gd name="connsiteY11" fmla="*/ 1 h 200026"/>
                <a:gd name="connsiteX12" fmla="*/ 6200775 w 7962900"/>
                <a:gd name="connsiteY12" fmla="*/ 1 h 200026"/>
                <a:gd name="connsiteX13" fmla="*/ 6619875 w 7962900"/>
                <a:gd name="connsiteY13" fmla="*/ 1 h 200026"/>
                <a:gd name="connsiteX14" fmla="*/ 6619875 w 7962900"/>
                <a:gd name="connsiteY14" fmla="*/ 200026 h 200026"/>
                <a:gd name="connsiteX15" fmla="*/ 7772400 w 7962900"/>
                <a:gd name="connsiteY15" fmla="*/ 200026 h 200026"/>
                <a:gd name="connsiteX16" fmla="*/ 7772400 w 7962900"/>
                <a:gd name="connsiteY16" fmla="*/ 1 h 200026"/>
                <a:gd name="connsiteX17" fmla="*/ 7962900 w 7962900"/>
                <a:gd name="connsiteY17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3095625 w 7962900"/>
                <a:gd name="connsiteY6" fmla="*/ 1 h 200026"/>
                <a:gd name="connsiteX7" fmla="*/ 3495675 w 7962900"/>
                <a:gd name="connsiteY7" fmla="*/ 1 h 200026"/>
                <a:gd name="connsiteX8" fmla="*/ 3495675 w 7962900"/>
                <a:gd name="connsiteY8" fmla="*/ 200026 h 200026"/>
                <a:gd name="connsiteX9" fmla="*/ 4648200 w 7962900"/>
                <a:gd name="connsiteY9" fmla="*/ 200026 h 200026"/>
                <a:gd name="connsiteX10" fmla="*/ 4648200 w 7962900"/>
                <a:gd name="connsiteY10" fmla="*/ 1 h 200026"/>
                <a:gd name="connsiteX11" fmla="*/ 5057775 w 7962900"/>
                <a:gd name="connsiteY11" fmla="*/ 1 h 200026"/>
                <a:gd name="connsiteX12" fmla="*/ 6200775 w 7962900"/>
                <a:gd name="connsiteY12" fmla="*/ 1 h 200026"/>
                <a:gd name="connsiteX13" fmla="*/ 6619875 w 7962900"/>
                <a:gd name="connsiteY13" fmla="*/ 1 h 200026"/>
                <a:gd name="connsiteX14" fmla="*/ 7772400 w 7962900"/>
                <a:gd name="connsiteY14" fmla="*/ 200026 h 200026"/>
                <a:gd name="connsiteX15" fmla="*/ 7772400 w 7962900"/>
                <a:gd name="connsiteY15" fmla="*/ 1 h 200026"/>
                <a:gd name="connsiteX16" fmla="*/ 7962900 w 7962900"/>
                <a:gd name="connsiteY16" fmla="*/ 0 h 200026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3095625 w 7962900"/>
                <a:gd name="connsiteY6" fmla="*/ 1 h 200026"/>
                <a:gd name="connsiteX7" fmla="*/ 3495675 w 7962900"/>
                <a:gd name="connsiteY7" fmla="*/ 1 h 200026"/>
                <a:gd name="connsiteX8" fmla="*/ 3495675 w 7962900"/>
                <a:gd name="connsiteY8" fmla="*/ 200026 h 200026"/>
                <a:gd name="connsiteX9" fmla="*/ 4648200 w 7962900"/>
                <a:gd name="connsiteY9" fmla="*/ 200026 h 200026"/>
                <a:gd name="connsiteX10" fmla="*/ 4648200 w 7962900"/>
                <a:gd name="connsiteY10" fmla="*/ 1 h 200026"/>
                <a:gd name="connsiteX11" fmla="*/ 5057775 w 7962900"/>
                <a:gd name="connsiteY11" fmla="*/ 1 h 200026"/>
                <a:gd name="connsiteX12" fmla="*/ 6200775 w 7962900"/>
                <a:gd name="connsiteY12" fmla="*/ 1 h 200026"/>
                <a:gd name="connsiteX13" fmla="*/ 6619875 w 7962900"/>
                <a:gd name="connsiteY13" fmla="*/ 1 h 200026"/>
                <a:gd name="connsiteX14" fmla="*/ 7772400 w 7962900"/>
                <a:gd name="connsiteY14" fmla="*/ 1 h 200026"/>
                <a:gd name="connsiteX15" fmla="*/ 7962900 w 7962900"/>
                <a:gd name="connsiteY15" fmla="*/ 0 h 20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62900" h="200026">
                  <a:moveTo>
                    <a:pt x="0" y="1"/>
                  </a:moveTo>
                  <a:lnTo>
                    <a:pt x="371475" y="1"/>
                  </a:lnTo>
                  <a:lnTo>
                    <a:pt x="371475" y="190501"/>
                  </a:lnTo>
                  <a:lnTo>
                    <a:pt x="1524000" y="190501"/>
                  </a:lnTo>
                  <a:lnTo>
                    <a:pt x="1524000" y="1"/>
                  </a:lnTo>
                  <a:lnTo>
                    <a:pt x="1943100" y="1"/>
                  </a:lnTo>
                  <a:lnTo>
                    <a:pt x="3095625" y="1"/>
                  </a:lnTo>
                  <a:lnTo>
                    <a:pt x="3495675" y="1"/>
                  </a:lnTo>
                  <a:lnTo>
                    <a:pt x="3495675" y="200026"/>
                  </a:lnTo>
                  <a:lnTo>
                    <a:pt x="4648200" y="200026"/>
                  </a:lnTo>
                  <a:lnTo>
                    <a:pt x="4648200" y="1"/>
                  </a:lnTo>
                  <a:lnTo>
                    <a:pt x="5057775" y="1"/>
                  </a:lnTo>
                  <a:lnTo>
                    <a:pt x="6200775" y="1"/>
                  </a:lnTo>
                  <a:lnTo>
                    <a:pt x="6619875" y="1"/>
                  </a:lnTo>
                  <a:lnTo>
                    <a:pt x="7772400" y="1"/>
                  </a:lnTo>
                  <a:lnTo>
                    <a:pt x="79629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B7269-1E6F-45A2-A728-1EFE8A58EFF8}"/>
                </a:ext>
              </a:extLst>
            </p:cNvPr>
            <p:cNvSpPr txBox="1"/>
            <p:nvPr/>
          </p:nvSpPr>
          <p:spPr>
            <a:xfrm>
              <a:off x="440774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1.5 days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43C904B-2869-4684-9ED0-63C7B10804E5}"/>
                </a:ext>
              </a:extLst>
            </p:cNvPr>
            <p:cNvSpPr txBox="1"/>
            <p:nvPr/>
          </p:nvSpPr>
          <p:spPr>
            <a:xfrm>
              <a:off x="2699969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1 day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B77823-0444-4248-A261-57A026A2B042}"/>
                </a:ext>
              </a:extLst>
            </p:cNvPr>
            <p:cNvSpPr txBox="1"/>
            <p:nvPr/>
          </p:nvSpPr>
          <p:spPr>
            <a:xfrm>
              <a:off x="5812119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2 days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567F7D-9681-4B99-8285-D8353406A264}"/>
                </a:ext>
              </a:extLst>
            </p:cNvPr>
            <p:cNvSpPr txBox="1"/>
            <p:nvPr/>
          </p:nvSpPr>
          <p:spPr>
            <a:xfrm>
              <a:off x="4211904" y="5974185"/>
              <a:ext cx="747260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168 seconds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67B62F-7BD2-40C2-AF3D-C92870E74F64}"/>
                </a:ext>
              </a:extLst>
            </p:cNvPr>
            <p:cNvSpPr txBox="1"/>
            <p:nvPr/>
          </p:nvSpPr>
          <p:spPr>
            <a:xfrm>
              <a:off x="1219263" y="59741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1 second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DF53941-B8DC-44A6-B702-85D8DF44A3B8}"/>
              </a:ext>
            </a:extLst>
          </p:cNvPr>
          <p:cNvGrpSpPr/>
          <p:nvPr/>
        </p:nvGrpSpPr>
        <p:grpSpPr>
          <a:xfrm>
            <a:off x="7909724" y="3120862"/>
            <a:ext cx="872273" cy="591196"/>
            <a:chOff x="7909724" y="3120862"/>
            <a:chExt cx="872273" cy="59119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AE1BD76-DE64-4E67-B5EF-0ABB656D1F41}"/>
                </a:ext>
              </a:extLst>
            </p:cNvPr>
            <p:cNvGrpSpPr/>
            <p:nvPr/>
          </p:nvGrpSpPr>
          <p:grpSpPr>
            <a:xfrm flipH="1">
              <a:off x="7944355" y="3127169"/>
              <a:ext cx="837642" cy="584889"/>
              <a:chOff x="9696553" y="2609380"/>
              <a:chExt cx="1038013" cy="750788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9745085A-8BCF-4DA3-9AC0-EECD27ECFA22}"/>
                  </a:ext>
                </a:extLst>
              </p:cNvPr>
              <p:cNvSpPr/>
              <p:nvPr/>
            </p:nvSpPr>
            <p:spPr bwMode="auto">
              <a:xfrm rot="10800000">
                <a:off x="9900771" y="2609380"/>
                <a:ext cx="833795" cy="58656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F8440084-EBC2-4EA9-BB86-B78AB3B07E2F}"/>
                  </a:ext>
                </a:extLst>
              </p:cNvPr>
              <p:cNvSpPr/>
              <p:nvPr/>
            </p:nvSpPr>
            <p:spPr bwMode="auto">
              <a:xfrm rot="10800000">
                <a:off x="9696553" y="2902661"/>
                <a:ext cx="471880" cy="29328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47" name="Oval 159">
                <a:extLst>
                  <a:ext uri="{FF2B5EF4-FFF2-40B4-BE49-F238E27FC236}">
                    <a16:creationId xmlns:a16="http://schemas.microsoft.com/office/drawing/2014/main" id="{1AFF5B80-2477-49F6-95B5-C836970022A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9801516" y="3045993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4B79BB52-0FBE-4CEC-A12E-A72F1D3B00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10287793" y="3045990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3F05D9D-DA4D-4D7D-B708-44AD695033F6}"/>
                </a:ext>
              </a:extLst>
            </p:cNvPr>
            <p:cNvSpPr txBox="1"/>
            <p:nvPr/>
          </p:nvSpPr>
          <p:spPr>
            <a:xfrm>
              <a:off x="7909724" y="3120862"/>
              <a:ext cx="707476" cy="307777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1 X day</a:t>
              </a:r>
            </a:p>
          </p:txBody>
        </p:sp>
      </p:grpSp>
      <p:sp>
        <p:nvSpPr>
          <p:cNvPr id="4" name="AutoShape 168" descr="Dark vertical">
            <a:extLst>
              <a:ext uri="{FF2B5EF4-FFF2-40B4-BE49-F238E27FC236}">
                <a16:creationId xmlns:a16="http://schemas.microsoft.com/office/drawing/2014/main" id="{C75AF648-9270-4C76-8EDA-3128FA8F7FB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7412934" y="3038876"/>
            <a:ext cx="755828" cy="397149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12D3ACE6-1894-4108-9BC2-B40BD33058D0}"/>
              </a:ext>
            </a:extLst>
          </p:cNvPr>
          <p:cNvGrpSpPr/>
          <p:nvPr/>
        </p:nvGrpSpPr>
        <p:grpSpPr>
          <a:xfrm>
            <a:off x="5912185" y="3655957"/>
            <a:ext cx="352624" cy="555319"/>
            <a:chOff x="8223564" y="1828091"/>
            <a:chExt cx="450736" cy="744892"/>
          </a:xfrm>
        </p:grpSpPr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9722EB5E-8D7D-4CC1-9DD0-184861A664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26709" y="1828091"/>
              <a:ext cx="444445" cy="744892"/>
            </a:xfrm>
            <a:custGeom>
              <a:avLst/>
              <a:gdLst>
                <a:gd name="T0" fmla="*/ 0 w 142"/>
                <a:gd name="T1" fmla="*/ 0 h 818"/>
                <a:gd name="T2" fmla="*/ 212 w 142"/>
                <a:gd name="T3" fmla="*/ 0 h 818"/>
                <a:gd name="T4" fmla="*/ 212 w 142"/>
                <a:gd name="T5" fmla="*/ 529 h 818"/>
                <a:gd name="T6" fmla="*/ 0 w 142"/>
                <a:gd name="T7" fmla="*/ 529 h 8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" h="818">
                  <a:moveTo>
                    <a:pt x="0" y="0"/>
                  </a:moveTo>
                  <a:lnTo>
                    <a:pt x="142" y="0"/>
                  </a:lnTo>
                  <a:lnTo>
                    <a:pt x="142" y="818"/>
                  </a:lnTo>
                  <a:lnTo>
                    <a:pt x="0" y="81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 dirty="0"/>
            </a:p>
          </p:txBody>
        </p:sp>
        <p:sp>
          <p:nvSpPr>
            <p:cNvPr id="155" name="Line 151">
              <a:extLst>
                <a:ext uri="{FF2B5EF4-FFF2-40B4-BE49-F238E27FC236}">
                  <a16:creationId xmlns:a16="http://schemas.microsoft.com/office/drawing/2014/main" id="{CBF34724-0345-47C7-97AF-C08458F43E7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223565" y="2322710"/>
              <a:ext cx="4507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/>
            </a:p>
          </p:txBody>
        </p:sp>
        <p:sp>
          <p:nvSpPr>
            <p:cNvPr id="156" name="Line 152">
              <a:extLst>
                <a:ext uri="{FF2B5EF4-FFF2-40B4-BE49-F238E27FC236}">
                  <a16:creationId xmlns:a16="http://schemas.microsoft.com/office/drawing/2014/main" id="{EF80D402-C66B-4FC3-B2BA-B0C42DF0A9C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223564" y="2085375"/>
              <a:ext cx="4507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08FBD19-FA0E-4845-96D8-C1B63BBFFDB1}"/>
              </a:ext>
            </a:extLst>
          </p:cNvPr>
          <p:cNvSpPr/>
          <p:nvPr/>
        </p:nvSpPr>
        <p:spPr>
          <a:xfrm>
            <a:off x="6368207" y="1399969"/>
            <a:ext cx="780427" cy="4538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30 days forecast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860837-A001-4EEB-A064-6ED52CB797BB}"/>
              </a:ext>
            </a:extLst>
          </p:cNvPr>
          <p:cNvSpPr/>
          <p:nvPr/>
        </p:nvSpPr>
        <p:spPr>
          <a:xfrm>
            <a:off x="5904850" y="2000284"/>
            <a:ext cx="780427" cy="4538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Daily order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58A721-E26A-479A-88B2-53C7E53183F4}"/>
              </a:ext>
            </a:extLst>
          </p:cNvPr>
          <p:cNvSpPr/>
          <p:nvPr/>
        </p:nvSpPr>
        <p:spPr>
          <a:xfrm>
            <a:off x="2247341" y="1513311"/>
            <a:ext cx="780427" cy="4538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 weeks forecast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840E5D-F2D3-48F8-9A3D-7F9B2BF7B65C}"/>
              </a:ext>
            </a:extLst>
          </p:cNvPr>
          <p:cNvSpPr/>
          <p:nvPr/>
        </p:nvSpPr>
        <p:spPr>
          <a:xfrm>
            <a:off x="2141896" y="2152741"/>
            <a:ext cx="780427" cy="4538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Weekly email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CD13576-989D-4CDB-A0E1-97069980E24B}"/>
              </a:ext>
            </a:extLst>
          </p:cNvPr>
          <p:cNvCxnSpPr>
            <a:cxnSpLocks/>
            <a:stCxn id="15" idx="2"/>
            <a:endCxn id="38" idx="3"/>
          </p:cNvCxnSpPr>
          <p:nvPr/>
        </p:nvCxnSpPr>
        <p:spPr>
          <a:xfrm>
            <a:off x="4491600" y="1800046"/>
            <a:ext cx="2310647" cy="20788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AC045C7-6508-476C-B9C3-C3C790D0DE23}"/>
              </a:ext>
            </a:extLst>
          </p:cNvPr>
          <p:cNvGrpSpPr/>
          <p:nvPr/>
        </p:nvGrpSpPr>
        <p:grpSpPr>
          <a:xfrm>
            <a:off x="6523345" y="3877613"/>
            <a:ext cx="557803" cy="276999"/>
            <a:chOff x="6434445" y="3661713"/>
            <a:chExt cx="557803" cy="276999"/>
          </a:xfrm>
        </p:grpSpPr>
        <p:sp>
          <p:nvSpPr>
            <p:cNvPr id="38" name="Rectangle: Single Corner Snipped 37">
              <a:extLst>
                <a:ext uri="{FF2B5EF4-FFF2-40B4-BE49-F238E27FC236}">
                  <a16:creationId xmlns:a16="http://schemas.microsoft.com/office/drawing/2014/main" id="{D9A38D51-E11A-4065-B56E-1E9BD9FE266A}"/>
                </a:ext>
              </a:extLst>
            </p:cNvPr>
            <p:cNvSpPr/>
            <p:nvPr/>
          </p:nvSpPr>
          <p:spPr bwMode="auto">
            <a:xfrm>
              <a:off x="6478189" y="3663037"/>
              <a:ext cx="470315" cy="274350"/>
            </a:xfrm>
            <a:prstGeom prst="snip1Rect">
              <a:avLst>
                <a:gd name="adj" fmla="val 42304"/>
              </a:avLst>
            </a:prstGeom>
            <a:pattFill prst="wd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EE91903-9054-4F3B-833D-98721278C478}"/>
                </a:ext>
              </a:extLst>
            </p:cNvPr>
            <p:cNvSpPr txBox="1"/>
            <p:nvPr/>
          </p:nvSpPr>
          <p:spPr>
            <a:xfrm>
              <a:off x="6434445" y="3661713"/>
              <a:ext cx="557803" cy="276999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1200" b="1" dirty="0">
                  <a:latin typeface="Calibri" pitchFamily="34" charset="0"/>
                  <a:cs typeface="Times New Roman" pitchFamily="18" charset="0"/>
                </a:rPr>
                <a:t>20</a:t>
              </a:r>
              <a:endParaRPr kumimoji="0" lang="en-US" sz="1400" b="1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BE661A-099E-40A4-BE0F-B8AA8AA4C668}"/>
              </a:ext>
            </a:extLst>
          </p:cNvPr>
          <p:cNvGrpSpPr/>
          <p:nvPr/>
        </p:nvGrpSpPr>
        <p:grpSpPr>
          <a:xfrm>
            <a:off x="5025924" y="2303368"/>
            <a:ext cx="675381" cy="389939"/>
            <a:chOff x="5257092" y="3249157"/>
            <a:chExt cx="675381" cy="389939"/>
          </a:xfrm>
        </p:grpSpPr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13D1C862-488B-4702-BA8B-AA40703DF935}"/>
                </a:ext>
              </a:extLst>
            </p:cNvPr>
            <p:cNvGrpSpPr/>
            <p:nvPr/>
          </p:nvGrpSpPr>
          <p:grpSpPr>
            <a:xfrm>
              <a:off x="5257092" y="3249157"/>
              <a:ext cx="557803" cy="276999"/>
              <a:chOff x="6434445" y="3661713"/>
              <a:chExt cx="557803" cy="276999"/>
            </a:xfrm>
          </p:grpSpPr>
          <p:sp>
            <p:nvSpPr>
              <p:cNvPr id="271" name="Rectangle: Single Corner Snipped 270">
                <a:extLst>
                  <a:ext uri="{FF2B5EF4-FFF2-40B4-BE49-F238E27FC236}">
                    <a16:creationId xmlns:a16="http://schemas.microsoft.com/office/drawing/2014/main" id="{C5ABC8DB-BE29-42FE-BBA5-9BBBE64EF5EE}"/>
                  </a:ext>
                </a:extLst>
              </p:cNvPr>
              <p:cNvSpPr/>
              <p:nvPr/>
            </p:nvSpPr>
            <p:spPr bwMode="auto">
              <a:xfrm>
                <a:off x="6478189" y="3663037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1E4CA2E2-4B9E-44B3-88A3-D5D5052D544A}"/>
                  </a:ext>
                </a:extLst>
              </p:cNvPr>
              <p:cNvSpPr txBox="1"/>
              <p:nvPr/>
            </p:nvSpPr>
            <p:spPr>
              <a:xfrm>
                <a:off x="6434445" y="3661713"/>
                <a:ext cx="557803" cy="276999"/>
              </a:xfrm>
              <a:prstGeom prst="rect">
                <a:avLst/>
              </a:prstGeom>
              <a:noFill/>
            </p:spPr>
            <p:txBody>
              <a:bodyPr wrap="square" lIns="27432" rIns="27432" anchor="ctr">
                <a:spAutoFit/>
              </a:bodyPr>
              <a:lstStyle/>
              <a:p>
                <a:pPr marL="0" marR="0" lvl="0" indent="0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r>
                  <a:rPr lang="en-US" sz="1200" b="1" dirty="0">
                    <a:latin typeface="Calibri" pitchFamily="34" charset="0"/>
                    <a:cs typeface="Times New Roman" pitchFamily="18" charset="0"/>
                  </a:rPr>
                  <a:t>20</a:t>
                </a:r>
                <a:endParaRPr kumimoji="0" lang="en-US" sz="14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endParaRPr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3EBD4D6A-421C-4A30-8DE9-3EA5279F06DE}"/>
                </a:ext>
              </a:extLst>
            </p:cNvPr>
            <p:cNvGrpSpPr/>
            <p:nvPr/>
          </p:nvGrpSpPr>
          <p:grpSpPr>
            <a:xfrm>
              <a:off x="5315881" y="3305627"/>
              <a:ext cx="557803" cy="276999"/>
              <a:chOff x="6434445" y="3661713"/>
              <a:chExt cx="557803" cy="276999"/>
            </a:xfrm>
          </p:grpSpPr>
          <p:sp>
            <p:nvSpPr>
              <p:cNvPr id="274" name="Rectangle: Single Corner Snipped 273">
                <a:extLst>
                  <a:ext uri="{FF2B5EF4-FFF2-40B4-BE49-F238E27FC236}">
                    <a16:creationId xmlns:a16="http://schemas.microsoft.com/office/drawing/2014/main" id="{A278C19C-D681-45B3-8B81-249C19124578}"/>
                  </a:ext>
                </a:extLst>
              </p:cNvPr>
              <p:cNvSpPr/>
              <p:nvPr/>
            </p:nvSpPr>
            <p:spPr bwMode="auto">
              <a:xfrm>
                <a:off x="6478189" y="3663037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4744B38B-81E8-432A-AF2E-BC4C33F5D8DD}"/>
                  </a:ext>
                </a:extLst>
              </p:cNvPr>
              <p:cNvSpPr txBox="1"/>
              <p:nvPr/>
            </p:nvSpPr>
            <p:spPr>
              <a:xfrm>
                <a:off x="6434445" y="3661713"/>
                <a:ext cx="557803" cy="276999"/>
              </a:xfrm>
              <a:prstGeom prst="rect">
                <a:avLst/>
              </a:prstGeom>
              <a:noFill/>
            </p:spPr>
            <p:txBody>
              <a:bodyPr wrap="square" lIns="27432" rIns="27432" anchor="ctr">
                <a:spAutoFit/>
              </a:bodyPr>
              <a:lstStyle/>
              <a:p>
                <a:pPr marL="0" marR="0" lvl="0" indent="0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r>
                  <a:rPr lang="en-US" sz="1200" b="1" dirty="0">
                    <a:latin typeface="Calibri" pitchFamily="34" charset="0"/>
                    <a:cs typeface="Times New Roman" pitchFamily="18" charset="0"/>
                  </a:rPr>
                  <a:t>20</a:t>
                </a:r>
                <a:endParaRPr kumimoji="0" lang="en-US" sz="14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endParaRPr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860732AA-CB62-44DF-B847-7F9A27CEE486}"/>
                </a:ext>
              </a:extLst>
            </p:cNvPr>
            <p:cNvGrpSpPr/>
            <p:nvPr/>
          </p:nvGrpSpPr>
          <p:grpSpPr>
            <a:xfrm>
              <a:off x="5374670" y="3362097"/>
              <a:ext cx="557803" cy="276999"/>
              <a:chOff x="6434445" y="3661713"/>
              <a:chExt cx="557803" cy="276999"/>
            </a:xfrm>
          </p:grpSpPr>
          <p:sp>
            <p:nvSpPr>
              <p:cNvPr id="277" name="Rectangle: Single Corner Snipped 276">
                <a:extLst>
                  <a:ext uri="{FF2B5EF4-FFF2-40B4-BE49-F238E27FC236}">
                    <a16:creationId xmlns:a16="http://schemas.microsoft.com/office/drawing/2014/main" id="{70F98E6D-096B-4664-B82E-24DB611BB28E}"/>
                  </a:ext>
                </a:extLst>
              </p:cNvPr>
              <p:cNvSpPr/>
              <p:nvPr/>
            </p:nvSpPr>
            <p:spPr bwMode="auto">
              <a:xfrm>
                <a:off x="6478189" y="3663037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8" name="TextBox 277">
                <a:extLst>
                  <a:ext uri="{FF2B5EF4-FFF2-40B4-BE49-F238E27FC236}">
                    <a16:creationId xmlns:a16="http://schemas.microsoft.com/office/drawing/2014/main" id="{285A4935-085C-4F70-8788-60A84FBC4EF4}"/>
                  </a:ext>
                </a:extLst>
              </p:cNvPr>
              <p:cNvSpPr txBox="1"/>
              <p:nvPr/>
            </p:nvSpPr>
            <p:spPr>
              <a:xfrm>
                <a:off x="6434445" y="3661713"/>
                <a:ext cx="557803" cy="276999"/>
              </a:xfrm>
              <a:prstGeom prst="rect">
                <a:avLst/>
              </a:prstGeom>
              <a:noFill/>
            </p:spPr>
            <p:txBody>
              <a:bodyPr wrap="square" lIns="27432" rIns="27432" anchor="ctr">
                <a:spAutoFit/>
              </a:bodyPr>
              <a:lstStyle/>
              <a:p>
                <a:pPr marL="0" marR="0" lvl="0" indent="0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r>
                  <a:rPr lang="en-US" sz="1200" b="1" dirty="0">
                    <a:latin typeface="Calibri" pitchFamily="34" charset="0"/>
                    <a:cs typeface="Times New Roman" pitchFamily="18" charset="0"/>
                  </a:rPr>
                  <a:t>20</a:t>
                </a:r>
                <a:endParaRPr kumimoji="0" lang="en-US" sz="14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F3B4B22B-FD2C-4C88-A536-C7D16554A1E1}"/>
              </a:ext>
            </a:extLst>
          </p:cNvPr>
          <p:cNvSpPr/>
          <p:nvPr/>
        </p:nvSpPr>
        <p:spPr bwMode="auto">
          <a:xfrm>
            <a:off x="5697553" y="2977557"/>
            <a:ext cx="684720" cy="339196"/>
          </a:xfrm>
          <a:prstGeom prst="rect">
            <a:avLst/>
          </a:prstGeom>
          <a:solidFill>
            <a:schemeClr val="tx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OXOX</a:t>
            </a:r>
          </a:p>
        </p:txBody>
      </p:sp>
      <p:cxnSp>
        <p:nvCxnSpPr>
          <p:cNvPr id="283" name="Connector: Elbow 282">
            <a:extLst>
              <a:ext uri="{FF2B5EF4-FFF2-40B4-BE49-F238E27FC236}">
                <a16:creationId xmlns:a16="http://schemas.microsoft.com/office/drawing/2014/main" id="{237D6B01-3475-402E-862E-FE281A5F0012}"/>
              </a:ext>
            </a:extLst>
          </p:cNvPr>
          <p:cNvCxnSpPr>
            <a:cxnSpLocks/>
            <a:endCxn id="245" idx="0"/>
          </p:cNvCxnSpPr>
          <p:nvPr/>
        </p:nvCxnSpPr>
        <p:spPr>
          <a:xfrm rot="10800000" flipV="1">
            <a:off x="4502867" y="3663036"/>
            <a:ext cx="1381516" cy="213791"/>
          </a:xfrm>
          <a:prstGeom prst="bentConnector2">
            <a:avLst/>
          </a:prstGeom>
          <a:ln w="12700" cap="flat">
            <a:solidFill>
              <a:schemeClr val="tx1"/>
            </a:solidFill>
            <a:prstDash val="lgDash"/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1B5668E-8616-4A6D-A7A3-587C063EAA7A}"/>
              </a:ext>
            </a:extLst>
          </p:cNvPr>
          <p:cNvGrpSpPr/>
          <p:nvPr/>
        </p:nvGrpSpPr>
        <p:grpSpPr>
          <a:xfrm>
            <a:off x="3910827" y="3355644"/>
            <a:ext cx="509869" cy="457200"/>
            <a:chOff x="3768529" y="3316753"/>
            <a:chExt cx="649059" cy="457200"/>
          </a:xfrm>
        </p:grpSpPr>
        <p:sp>
          <p:nvSpPr>
            <p:cNvPr id="81" name="Arrow: U-Turn 80">
              <a:extLst>
                <a:ext uri="{FF2B5EF4-FFF2-40B4-BE49-F238E27FC236}">
                  <a16:creationId xmlns:a16="http://schemas.microsoft.com/office/drawing/2014/main" id="{08754918-7593-44DD-B155-A9BEC061559E}"/>
                </a:ext>
              </a:extLst>
            </p:cNvPr>
            <p:cNvSpPr/>
            <p:nvPr/>
          </p:nvSpPr>
          <p:spPr bwMode="auto">
            <a:xfrm>
              <a:off x="3768529" y="3316753"/>
              <a:ext cx="649059" cy="457200"/>
            </a:xfrm>
            <a:prstGeom prst="uturnArrow">
              <a:avLst>
                <a:gd name="adj1" fmla="val 22597"/>
                <a:gd name="adj2" fmla="val 13729"/>
                <a:gd name="adj3" fmla="val 0"/>
                <a:gd name="adj4" fmla="val 0"/>
                <a:gd name="adj5" fmla="val 100000"/>
              </a:avLst>
            </a:prstGeom>
            <a:solidFill>
              <a:schemeClr val="tx1"/>
            </a:solidFill>
            <a:ln w="571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3A5F2B-3E6D-4C6D-AF20-88EC8A80FAEA}"/>
                </a:ext>
              </a:extLst>
            </p:cNvPr>
            <p:cNvSpPr txBox="1"/>
            <p:nvPr/>
          </p:nvSpPr>
          <p:spPr>
            <a:xfrm>
              <a:off x="3814157" y="3457060"/>
              <a:ext cx="557803" cy="276999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1200" b="1" dirty="0">
                  <a:latin typeface="Calibri" pitchFamily="34" charset="0"/>
                  <a:cs typeface="Times New Roman" pitchFamily="18" charset="0"/>
                </a:rPr>
                <a:t>3</a:t>
              </a:r>
              <a:endParaRPr kumimoji="0" lang="en-US" sz="1400" b="1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C277D99-20D2-4EE6-BA2E-05FC74ECFD88}"/>
              </a:ext>
            </a:extLst>
          </p:cNvPr>
          <p:cNvCxnSpPr/>
          <p:nvPr/>
        </p:nvCxnSpPr>
        <p:spPr>
          <a:xfrm>
            <a:off x="5025924" y="4126297"/>
            <a:ext cx="769023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or: Elbow 289">
            <a:extLst>
              <a:ext uri="{FF2B5EF4-FFF2-40B4-BE49-F238E27FC236}">
                <a16:creationId xmlns:a16="http://schemas.microsoft.com/office/drawing/2014/main" id="{66DEF1DE-4464-4BB3-931C-5405E6FD6FE1}"/>
              </a:ext>
            </a:extLst>
          </p:cNvPr>
          <p:cNvCxnSpPr>
            <a:cxnSpLocks/>
            <a:stCxn id="297" idx="1"/>
            <a:endCxn id="244" idx="1"/>
          </p:cNvCxnSpPr>
          <p:nvPr/>
        </p:nvCxnSpPr>
        <p:spPr>
          <a:xfrm rot="10800000" flipH="1" flipV="1">
            <a:off x="3401690" y="4016005"/>
            <a:ext cx="560445" cy="544274"/>
          </a:xfrm>
          <a:prstGeom prst="bentConnector3">
            <a:avLst>
              <a:gd name="adj1" fmla="val -40789"/>
            </a:avLst>
          </a:prstGeom>
          <a:ln w="12700" cap="flat">
            <a:solidFill>
              <a:schemeClr val="tx1"/>
            </a:solidFill>
            <a:prstDash val="lgDash"/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1869A7F1-A6B5-4B16-99BC-4722810D95AA}"/>
              </a:ext>
            </a:extLst>
          </p:cNvPr>
          <p:cNvGrpSpPr/>
          <p:nvPr/>
        </p:nvGrpSpPr>
        <p:grpSpPr>
          <a:xfrm>
            <a:off x="2790531" y="3655957"/>
            <a:ext cx="352624" cy="555319"/>
            <a:chOff x="8223564" y="1828091"/>
            <a:chExt cx="450736" cy="744892"/>
          </a:xfrm>
        </p:grpSpPr>
        <p:sp>
          <p:nvSpPr>
            <p:cNvPr id="292" name="Freeform 150">
              <a:extLst>
                <a:ext uri="{FF2B5EF4-FFF2-40B4-BE49-F238E27FC236}">
                  <a16:creationId xmlns:a16="http://schemas.microsoft.com/office/drawing/2014/main" id="{120C0544-2381-44A3-A7AA-8B0A630EFB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26709" y="1828091"/>
              <a:ext cx="444445" cy="744892"/>
            </a:xfrm>
            <a:custGeom>
              <a:avLst/>
              <a:gdLst>
                <a:gd name="T0" fmla="*/ 0 w 142"/>
                <a:gd name="T1" fmla="*/ 0 h 818"/>
                <a:gd name="T2" fmla="*/ 212 w 142"/>
                <a:gd name="T3" fmla="*/ 0 h 818"/>
                <a:gd name="T4" fmla="*/ 212 w 142"/>
                <a:gd name="T5" fmla="*/ 529 h 818"/>
                <a:gd name="T6" fmla="*/ 0 w 142"/>
                <a:gd name="T7" fmla="*/ 529 h 8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" h="818">
                  <a:moveTo>
                    <a:pt x="0" y="0"/>
                  </a:moveTo>
                  <a:lnTo>
                    <a:pt x="142" y="0"/>
                  </a:lnTo>
                  <a:lnTo>
                    <a:pt x="142" y="818"/>
                  </a:lnTo>
                  <a:lnTo>
                    <a:pt x="0" y="81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 dirty="0"/>
            </a:p>
          </p:txBody>
        </p:sp>
        <p:sp>
          <p:nvSpPr>
            <p:cNvPr id="293" name="Line 151">
              <a:extLst>
                <a:ext uri="{FF2B5EF4-FFF2-40B4-BE49-F238E27FC236}">
                  <a16:creationId xmlns:a16="http://schemas.microsoft.com/office/drawing/2014/main" id="{15C62777-3800-4420-9A22-AF26E1CDCD3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223565" y="2322710"/>
              <a:ext cx="4507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/>
            </a:p>
          </p:txBody>
        </p:sp>
        <p:sp>
          <p:nvSpPr>
            <p:cNvPr id="294" name="Line 152">
              <a:extLst>
                <a:ext uri="{FF2B5EF4-FFF2-40B4-BE49-F238E27FC236}">
                  <a16:creationId xmlns:a16="http://schemas.microsoft.com/office/drawing/2014/main" id="{6B9BB556-2866-412E-BB69-E8AB3F9A4B4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223564" y="2085375"/>
              <a:ext cx="4507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F9DFB5AF-EF02-4D4A-9B3E-ADA176146057}"/>
              </a:ext>
            </a:extLst>
          </p:cNvPr>
          <p:cNvGrpSpPr/>
          <p:nvPr/>
        </p:nvGrpSpPr>
        <p:grpSpPr>
          <a:xfrm>
            <a:off x="3401691" y="3877505"/>
            <a:ext cx="557803" cy="276999"/>
            <a:chOff x="6434445" y="3661713"/>
            <a:chExt cx="557803" cy="276999"/>
          </a:xfrm>
        </p:grpSpPr>
        <p:sp>
          <p:nvSpPr>
            <p:cNvPr id="296" name="Rectangle: Single Corner Snipped 295">
              <a:extLst>
                <a:ext uri="{FF2B5EF4-FFF2-40B4-BE49-F238E27FC236}">
                  <a16:creationId xmlns:a16="http://schemas.microsoft.com/office/drawing/2014/main" id="{A0FC5195-4837-4220-9B6C-A0ACB6FE1C38}"/>
                </a:ext>
              </a:extLst>
            </p:cNvPr>
            <p:cNvSpPr/>
            <p:nvPr/>
          </p:nvSpPr>
          <p:spPr bwMode="auto">
            <a:xfrm>
              <a:off x="6478189" y="3663037"/>
              <a:ext cx="470315" cy="274350"/>
            </a:xfrm>
            <a:prstGeom prst="snip1Rect">
              <a:avLst>
                <a:gd name="adj" fmla="val 42304"/>
              </a:avLst>
            </a:prstGeom>
            <a:pattFill prst="wd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F56A6611-CF35-4B8D-B2DB-688D8E4ED126}"/>
                </a:ext>
              </a:extLst>
            </p:cNvPr>
            <p:cNvSpPr txBox="1"/>
            <p:nvPr/>
          </p:nvSpPr>
          <p:spPr>
            <a:xfrm>
              <a:off x="6434445" y="3661713"/>
              <a:ext cx="557803" cy="276999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1200" b="1" dirty="0">
                  <a:latin typeface="Calibri" pitchFamily="34" charset="0"/>
                  <a:cs typeface="Times New Roman" pitchFamily="18" charset="0"/>
                </a:rPr>
                <a:t>Tote</a:t>
              </a:r>
              <a:endParaRPr kumimoji="0" lang="en-US" sz="1400" b="1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97764718-DBD0-4B50-8684-537B01243867}"/>
              </a:ext>
            </a:extLst>
          </p:cNvPr>
          <p:cNvGrpSpPr/>
          <p:nvPr/>
        </p:nvGrpSpPr>
        <p:grpSpPr>
          <a:xfrm>
            <a:off x="4971633" y="3496196"/>
            <a:ext cx="557803" cy="276999"/>
            <a:chOff x="6405661" y="3661713"/>
            <a:chExt cx="557803" cy="276999"/>
          </a:xfrm>
        </p:grpSpPr>
        <p:sp>
          <p:nvSpPr>
            <p:cNvPr id="299" name="Rectangle: Single Corner Snipped 298">
              <a:extLst>
                <a:ext uri="{FF2B5EF4-FFF2-40B4-BE49-F238E27FC236}">
                  <a16:creationId xmlns:a16="http://schemas.microsoft.com/office/drawing/2014/main" id="{405BDF11-5667-437B-9E18-F00F84DD2F81}"/>
                </a:ext>
              </a:extLst>
            </p:cNvPr>
            <p:cNvSpPr/>
            <p:nvPr/>
          </p:nvSpPr>
          <p:spPr bwMode="auto">
            <a:xfrm>
              <a:off x="6478189" y="3663037"/>
              <a:ext cx="470315" cy="274350"/>
            </a:xfrm>
            <a:prstGeom prst="snip1Rect">
              <a:avLst>
                <a:gd name="adj" fmla="val 42304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F8A56DB2-4203-46F2-9B8E-823EC86FEE49}"/>
                </a:ext>
              </a:extLst>
            </p:cNvPr>
            <p:cNvSpPr txBox="1"/>
            <p:nvPr/>
          </p:nvSpPr>
          <p:spPr>
            <a:xfrm>
              <a:off x="6405661" y="3661713"/>
              <a:ext cx="557803" cy="276999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1200" b="1" dirty="0">
                  <a:latin typeface="Calibri" pitchFamily="34" charset="0"/>
                  <a:cs typeface="Times New Roman" pitchFamily="18" charset="0"/>
                </a:rPr>
                <a:t>20</a:t>
              </a:r>
              <a:endParaRPr kumimoji="0" lang="en-US" sz="1400" b="1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CADE310A-A6C0-4C3F-B75B-C04DEFD54013}"/>
              </a:ext>
            </a:extLst>
          </p:cNvPr>
          <p:cNvCxnSpPr>
            <a:cxnSpLocks/>
            <a:endCxn id="43" idx="0"/>
          </p:cNvCxnSpPr>
          <p:nvPr/>
        </p:nvCxnSpPr>
        <p:spPr>
          <a:xfrm rot="10800000" flipV="1">
            <a:off x="1380983" y="3670252"/>
            <a:ext cx="1368264" cy="206575"/>
          </a:xfrm>
          <a:prstGeom prst="bentConnector2">
            <a:avLst/>
          </a:prstGeom>
          <a:ln w="12700" cap="flat">
            <a:solidFill>
              <a:schemeClr val="tx1"/>
            </a:solidFill>
            <a:prstDash val="lgDash"/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utoShape 130">
            <a:extLst>
              <a:ext uri="{FF2B5EF4-FFF2-40B4-BE49-F238E27FC236}">
                <a16:creationId xmlns:a16="http://schemas.microsoft.com/office/drawing/2014/main" id="{54B45DD3-E32E-4126-AEEF-A295538DF266}"/>
              </a:ext>
            </a:extLst>
          </p:cNvPr>
          <p:cNvSpPr>
            <a:spLocks noChangeAspect="1" noChangeArrowheads="1"/>
          </p:cNvSpPr>
          <p:nvPr/>
        </p:nvSpPr>
        <p:spPr bwMode="blackWhite">
          <a:xfrm flipV="1">
            <a:off x="2041773" y="3531421"/>
            <a:ext cx="421964" cy="23110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0"/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id="{B28D6B36-4BEB-43CD-8259-E81F56A66C2D}"/>
              </a:ext>
            </a:extLst>
          </p:cNvPr>
          <p:cNvCxnSpPr>
            <a:cxnSpLocks/>
          </p:cNvCxnSpPr>
          <p:nvPr/>
        </p:nvCxnSpPr>
        <p:spPr>
          <a:xfrm>
            <a:off x="1931052" y="4126297"/>
            <a:ext cx="700800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7FB83DAE-8A23-47A2-9072-997DB7E7D736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888882" y="1800046"/>
            <a:ext cx="3602718" cy="20831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A0DE776-9A97-4CD2-8DDD-B5A82C28C535}"/>
              </a:ext>
            </a:extLst>
          </p:cNvPr>
          <p:cNvGrpSpPr/>
          <p:nvPr/>
        </p:nvGrpSpPr>
        <p:grpSpPr>
          <a:xfrm>
            <a:off x="2134321" y="2824689"/>
            <a:ext cx="599554" cy="546230"/>
            <a:chOff x="2440154" y="2762421"/>
            <a:chExt cx="599554" cy="546230"/>
          </a:xfrm>
        </p:grpSpPr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07D907FF-C51D-48AE-8254-99C80B251F5D}"/>
                </a:ext>
              </a:extLst>
            </p:cNvPr>
            <p:cNvGrpSpPr/>
            <p:nvPr/>
          </p:nvGrpSpPr>
          <p:grpSpPr>
            <a:xfrm>
              <a:off x="2440154" y="2917544"/>
              <a:ext cx="599554" cy="391107"/>
              <a:chOff x="3246606" y="5373384"/>
              <a:chExt cx="1090350" cy="589583"/>
            </a:xfrm>
          </p:grpSpPr>
          <p:sp>
            <p:nvSpPr>
              <p:cNvPr id="310" name="Freeform 131">
                <a:extLst>
                  <a:ext uri="{FF2B5EF4-FFF2-40B4-BE49-F238E27FC236}">
                    <a16:creationId xmlns:a16="http://schemas.microsoft.com/office/drawing/2014/main" id="{CE058D75-5806-4A45-9FF4-D76800E0C01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46606" y="5373384"/>
                <a:ext cx="1090350" cy="269388"/>
              </a:xfrm>
              <a:custGeom>
                <a:avLst/>
                <a:gdLst>
                  <a:gd name="T0" fmla="*/ 0 w 288"/>
                  <a:gd name="T1" fmla="*/ 10 h 228"/>
                  <a:gd name="T2" fmla="*/ 0 w 288"/>
                  <a:gd name="T3" fmla="*/ 228 h 228"/>
                  <a:gd name="T4" fmla="*/ 288 w 288"/>
                  <a:gd name="T5" fmla="*/ 228 h 228"/>
                  <a:gd name="T6" fmla="*/ 288 w 288"/>
                  <a:gd name="T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228">
                    <a:moveTo>
                      <a:pt x="0" y="10"/>
                    </a:moveTo>
                    <a:lnTo>
                      <a:pt x="0" y="228"/>
                    </a:lnTo>
                    <a:lnTo>
                      <a:pt x="288" y="228"/>
                    </a:lnTo>
                    <a:lnTo>
                      <a:pt x="288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1" name="Line 132">
                <a:extLst>
                  <a:ext uri="{FF2B5EF4-FFF2-40B4-BE49-F238E27FC236}">
                    <a16:creationId xmlns:a16="http://schemas.microsoft.com/office/drawing/2014/main" id="{4383B1AD-E885-4CD4-8439-3132864097A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557786" y="5962967"/>
                <a:ext cx="4679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Line 133">
                <a:extLst>
                  <a:ext uri="{FF2B5EF4-FFF2-40B4-BE49-F238E27FC236}">
                    <a16:creationId xmlns:a16="http://schemas.microsoft.com/office/drawing/2014/main" id="{F9360338-4177-4AEA-8507-F966E9E085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791781" y="5643954"/>
                <a:ext cx="0" cy="3166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C82FAA98-E2F3-4E56-8AFF-5D1A8907DF6B}"/>
                </a:ext>
              </a:extLst>
            </p:cNvPr>
            <p:cNvGrpSpPr/>
            <p:nvPr/>
          </p:nvGrpSpPr>
          <p:grpSpPr>
            <a:xfrm>
              <a:off x="2461030" y="2762421"/>
              <a:ext cx="557803" cy="276999"/>
              <a:chOff x="6434445" y="3661713"/>
              <a:chExt cx="557803" cy="276999"/>
            </a:xfrm>
          </p:grpSpPr>
          <p:sp>
            <p:nvSpPr>
              <p:cNvPr id="314" name="Rectangle: Single Corner Snipped 313">
                <a:extLst>
                  <a:ext uri="{FF2B5EF4-FFF2-40B4-BE49-F238E27FC236}">
                    <a16:creationId xmlns:a16="http://schemas.microsoft.com/office/drawing/2014/main" id="{BA60736E-569D-476B-BA83-5E4A5F309793}"/>
                  </a:ext>
                </a:extLst>
              </p:cNvPr>
              <p:cNvSpPr/>
              <p:nvPr/>
            </p:nvSpPr>
            <p:spPr bwMode="auto">
              <a:xfrm>
                <a:off x="6478189" y="3663037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B155F16F-CA1A-4457-BB29-585C18F7A1BE}"/>
                  </a:ext>
                </a:extLst>
              </p:cNvPr>
              <p:cNvSpPr txBox="1"/>
              <p:nvPr/>
            </p:nvSpPr>
            <p:spPr>
              <a:xfrm>
                <a:off x="6434445" y="3661713"/>
                <a:ext cx="557803" cy="276999"/>
              </a:xfrm>
              <a:prstGeom prst="rect">
                <a:avLst/>
              </a:prstGeom>
              <a:noFill/>
            </p:spPr>
            <p:txBody>
              <a:bodyPr wrap="square" lIns="27432" rIns="27432" anchor="ctr">
                <a:spAutoFit/>
              </a:bodyPr>
              <a:lstStyle/>
              <a:p>
                <a:pPr marL="0" marR="0" lvl="0" indent="0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r>
                  <a:rPr lang="en-US" sz="1200" b="1" dirty="0">
                    <a:latin typeface="Calibri" pitchFamily="34" charset="0"/>
                    <a:cs typeface="Times New Roman" pitchFamily="18" charset="0"/>
                  </a:rPr>
                  <a:t>Coil</a:t>
                </a:r>
                <a:endParaRPr kumimoji="0" lang="en-US" sz="14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F71F8F45-3C17-4E98-8B41-DC2C52512AD2}"/>
              </a:ext>
            </a:extLst>
          </p:cNvPr>
          <p:cNvGrpSpPr/>
          <p:nvPr/>
        </p:nvGrpSpPr>
        <p:grpSpPr>
          <a:xfrm>
            <a:off x="710151" y="2866652"/>
            <a:ext cx="872273" cy="591196"/>
            <a:chOff x="7909724" y="3120862"/>
            <a:chExt cx="872273" cy="591196"/>
          </a:xfrm>
        </p:grpSpPr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3FE775C6-C58A-4C48-AE0A-E2AD132C98D0}"/>
                </a:ext>
              </a:extLst>
            </p:cNvPr>
            <p:cNvGrpSpPr/>
            <p:nvPr/>
          </p:nvGrpSpPr>
          <p:grpSpPr>
            <a:xfrm flipH="1">
              <a:off x="7944355" y="3127169"/>
              <a:ext cx="837642" cy="584889"/>
              <a:chOff x="9696553" y="2609380"/>
              <a:chExt cx="1038013" cy="750788"/>
            </a:xfrm>
          </p:grpSpPr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DD3F47B3-2FFB-4083-AAD5-A1888895532E}"/>
                  </a:ext>
                </a:extLst>
              </p:cNvPr>
              <p:cNvSpPr/>
              <p:nvPr/>
            </p:nvSpPr>
            <p:spPr bwMode="auto">
              <a:xfrm rot="10800000">
                <a:off x="9900771" y="2609380"/>
                <a:ext cx="833795" cy="58656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EE0D09D3-927A-449A-A3F2-CD6BBA1E1D1E}"/>
                  </a:ext>
                </a:extLst>
              </p:cNvPr>
              <p:cNvSpPr/>
              <p:nvPr/>
            </p:nvSpPr>
            <p:spPr bwMode="auto">
              <a:xfrm rot="10800000">
                <a:off x="9696553" y="2902661"/>
                <a:ext cx="471880" cy="29328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322" name="Oval 159">
                <a:extLst>
                  <a:ext uri="{FF2B5EF4-FFF2-40B4-BE49-F238E27FC236}">
                    <a16:creationId xmlns:a16="http://schemas.microsoft.com/office/drawing/2014/main" id="{6A6E02CE-8C31-40D1-9258-D99DA0DA4F5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9801516" y="3045993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9AE54FAC-AA78-4BB4-A421-27A03FA5A7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10287793" y="3045990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p:grp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96D4169A-61BE-4277-A324-51F94B97CA6B}"/>
                </a:ext>
              </a:extLst>
            </p:cNvPr>
            <p:cNvSpPr txBox="1"/>
            <p:nvPr/>
          </p:nvSpPr>
          <p:spPr>
            <a:xfrm>
              <a:off x="7909724" y="3120862"/>
              <a:ext cx="707476" cy="307777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Daily</a:t>
              </a:r>
            </a:p>
          </p:txBody>
        </p:sp>
      </p:grpSp>
      <p:sp>
        <p:nvSpPr>
          <p:cNvPr id="324" name="AutoShape 168" descr="Dark vertical">
            <a:extLst>
              <a:ext uri="{FF2B5EF4-FFF2-40B4-BE49-F238E27FC236}">
                <a16:creationId xmlns:a16="http://schemas.microsoft.com/office/drawing/2014/main" id="{2EC47456-8743-4014-8ED5-591AB2B8008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212310" y="3004029"/>
            <a:ext cx="755828" cy="397149"/>
          </a:xfrm>
          <a:prstGeom prst="rightArrow">
            <a:avLst>
              <a:gd name="adj1" fmla="val 50000"/>
              <a:gd name="adj2" fmla="val 50261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McK Footnote">
            <a:extLst>
              <a:ext uri="{FF2B5EF4-FFF2-40B4-BE49-F238E27FC236}">
                <a16:creationId xmlns:a16="http://schemas.microsoft.com/office/drawing/2014/main" id="{8A9C2271-E6AE-45D9-AA0C-417209CC5B4F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6307" y="6319208"/>
            <a:ext cx="72913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563563" indent="-563563" algn="l" defTabSz="895350"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31875" algn="l" defTabSz="895350"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7613" algn="l" defTabSz="895350"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04938" algn="l" defTabSz="895350"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algn="l" defTabSz="895350"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tabLst>
                <a:tab pos="51752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200" b="1" i="1" dirty="0">
                <a:latin typeface="+mn-lt"/>
              </a:rPr>
              <a:t>Source: </a:t>
            </a:r>
            <a:r>
              <a:rPr lang="en-US" altLang="en-US" sz="1200" i="1" dirty="0">
                <a:latin typeface="+mn-lt"/>
              </a:rPr>
              <a:t>	Learning to See – Value Stream Mapping to Add Value and Eliminate Muda, Mike Rother and John Shook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8E93972-CFEA-4D96-8309-BCDF2B4FC3F5}"/>
              </a:ext>
            </a:extLst>
          </p:cNvPr>
          <p:cNvSpPr/>
          <p:nvPr/>
        </p:nvSpPr>
        <p:spPr>
          <a:xfrm>
            <a:off x="5101784" y="4945949"/>
            <a:ext cx="1081463" cy="4533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total work content</a:t>
            </a:r>
          </a:p>
          <a:p>
            <a:r>
              <a:rPr lang="en-US" sz="1000" dirty="0">
                <a:solidFill>
                  <a:schemeClr val="tx1"/>
                </a:solidFill>
              </a:rPr>
              <a:t>= 168 seconds</a:t>
            </a:r>
          </a:p>
        </p:txBody>
      </p:sp>
    </p:spTree>
    <p:extLst>
      <p:ext uri="{BB962C8B-B14F-4D97-AF65-F5344CB8AC3E}">
        <p14:creationId xmlns:p14="http://schemas.microsoft.com/office/powerpoint/2010/main" val="840543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.75"/>
  <p:tag name="LTOP" val=" 200.8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175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239</cp:revision>
  <dcterms:created xsi:type="dcterms:W3CDTF">2013-12-01T22:07:52Z</dcterms:created>
  <dcterms:modified xsi:type="dcterms:W3CDTF">2022-09-30T06:30:44Z</dcterms:modified>
</cp:coreProperties>
</file>