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61" r:id="rId2"/>
    <p:sldId id="262" r:id="rId3"/>
    <p:sldId id="263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BFF6D"/>
    <a:srgbClr val="7F7F7F"/>
    <a:srgbClr val="404040"/>
    <a:srgbClr val="177F78"/>
    <a:srgbClr val="89BC44"/>
    <a:srgbClr val="FC4315"/>
    <a:srgbClr val="F8F8F8"/>
    <a:srgbClr val="47FFD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533" autoAdjust="0"/>
  </p:normalViewPr>
  <p:slideViewPr>
    <p:cSldViewPr snapToGrid="0">
      <p:cViewPr>
        <p:scale>
          <a:sx n="64" d="100"/>
          <a:sy n="64" d="100"/>
        </p:scale>
        <p:origin x="1548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 s" userId="1ad91e0f89b49ce0" providerId="LiveId" clId="{F0E26B2F-EE32-4E95-9E78-ED5AA3F03F18}"/>
    <pc:docChg chg="modSld">
      <pc:chgData name="l s" userId="1ad91e0f89b49ce0" providerId="LiveId" clId="{F0E26B2F-EE32-4E95-9E78-ED5AA3F03F18}" dt="2020-04-27T19:46:59.917" v="10" actId="20577"/>
      <pc:docMkLst>
        <pc:docMk/>
      </pc:docMkLst>
      <pc:sldChg chg="modNotesTx">
        <pc:chgData name="l s" userId="1ad91e0f89b49ce0" providerId="LiveId" clId="{F0E26B2F-EE32-4E95-9E78-ED5AA3F03F18}" dt="2020-04-27T19:46:59.917" v="10" actId="20577"/>
        <pc:sldMkLst>
          <pc:docMk/>
          <pc:sldMk cId="3848530579" sldId="260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44BB8C-274B-4368-989C-15C2F6E68365}" type="datetimeFigureOut">
              <a:rPr lang="en-US" smtClean="0"/>
              <a:t>20/10/08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C3FCEF-B602-4370-B284-A48CB40539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5592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SIPOC map template – Tabular format – © Copyright </a:t>
            </a:r>
            <a:r>
              <a:rPr lang="en-US" b="1" dirty="0"/>
              <a:t>Continuous Improvement Toolkit . </a:t>
            </a:r>
            <a:r>
              <a:rPr lang="en-US" b="0" dirty="0"/>
              <a:t>www.citoolkit.com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C3FCEF-B602-4370-B284-A48CB40539C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7412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SIPOC map template – Vertical process map format – © Copyright </a:t>
            </a:r>
            <a:r>
              <a:rPr lang="en-US" b="1" dirty="0"/>
              <a:t>Continuous Improvement Toolkit . </a:t>
            </a:r>
            <a:r>
              <a:rPr lang="en-US" b="0" dirty="0"/>
              <a:t>www.citoolkit.com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C3FCEF-B602-4370-B284-A48CB40539C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71923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SIPOC map template – Horizontal process map format – © Copyright </a:t>
            </a:r>
            <a:r>
              <a:rPr lang="en-US" b="1" dirty="0"/>
              <a:t>Continuous Improvement Toolkit . </a:t>
            </a:r>
            <a:r>
              <a:rPr lang="en-US" b="0" dirty="0"/>
              <a:t>www.citoolkit.com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C3FCEF-B602-4370-B284-A48CB40539C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17777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54628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836300" y="526093"/>
            <a:ext cx="1449261" cy="524060"/>
          </a:xfrm>
          <a:prstGeom prst="rect">
            <a:avLst/>
          </a:prstGeom>
          <a:solidFill>
            <a:schemeClr val="bg1">
              <a:lumMod val="85000"/>
            </a:schemeClr>
          </a:solidFill>
          <a:ln w="381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dirty="0">
                <a:solidFill>
                  <a:schemeClr val="tx1"/>
                </a:solidFill>
              </a:rPr>
              <a:t>Process</a:t>
            </a:r>
          </a:p>
        </p:txBody>
      </p:sp>
      <p:sp>
        <p:nvSpPr>
          <p:cNvPr id="21" name="Rectangle 20"/>
          <p:cNvSpPr/>
          <p:nvPr userDrawn="1"/>
        </p:nvSpPr>
        <p:spPr>
          <a:xfrm>
            <a:off x="-1171" y="0"/>
            <a:ext cx="9145171" cy="524060"/>
          </a:xfrm>
          <a:prstGeom prst="rect">
            <a:avLst/>
          </a:prstGeom>
          <a:solidFill>
            <a:schemeClr val="bg1">
              <a:lumMod val="85000"/>
            </a:schemeClr>
          </a:solidFill>
          <a:ln w="381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2286146" y="0"/>
            <a:ext cx="2285561" cy="213853"/>
          </a:xfrm>
          <a:custGeom>
            <a:avLst/>
            <a:gdLst/>
            <a:ahLst/>
            <a:cxnLst/>
            <a:rect l="l" t="t" r="r" b="b"/>
            <a:pathLst>
              <a:path w="2166912" h="243200">
                <a:moveTo>
                  <a:pt x="0" y="0"/>
                </a:moveTo>
                <a:lnTo>
                  <a:pt x="2166912" y="0"/>
                </a:lnTo>
                <a:lnTo>
                  <a:pt x="2166912" y="243200"/>
                </a:lnTo>
                <a:lnTo>
                  <a:pt x="0" y="243200"/>
                </a:lnTo>
                <a:lnTo>
                  <a:pt x="0" y="0"/>
                </a:lnTo>
                <a:close/>
              </a:path>
            </a:pathLst>
          </a:custGeom>
          <a:noFill/>
          <a:ln w="7600" cap="flat">
            <a:noFill/>
            <a:bevel/>
          </a:ln>
          <a:effectLst/>
        </p:spPr>
        <p:txBody>
          <a:bodyPr wrap="square" lIns="36000" tIns="18000" rIns="36000" bIns="18000" rtlCol="0" anchor="ctr"/>
          <a:lstStyle/>
          <a:p>
            <a:pPr algn="l"/>
            <a:r>
              <a:rPr lang="en-US" sz="1050" dirty="0">
                <a:solidFill>
                  <a:srgbClr val="000000"/>
                </a:solidFill>
              </a:rPr>
              <a:t>Project #</a:t>
            </a:r>
            <a:endParaRPr sz="1050" dirty="0">
              <a:solidFill>
                <a:srgbClr val="000000"/>
              </a:solidFill>
            </a:endParaRPr>
          </a:p>
        </p:txBody>
      </p:sp>
      <p:sp>
        <p:nvSpPr>
          <p:cNvPr id="13" name="Freeform 12"/>
          <p:cNvSpPr/>
          <p:nvPr/>
        </p:nvSpPr>
        <p:spPr>
          <a:xfrm>
            <a:off x="5630303" y="0"/>
            <a:ext cx="2285561" cy="213853"/>
          </a:xfrm>
          <a:custGeom>
            <a:avLst/>
            <a:gdLst/>
            <a:ahLst/>
            <a:cxnLst/>
            <a:rect l="l" t="t" r="r" b="b"/>
            <a:pathLst>
              <a:path w="2166912" h="243200">
                <a:moveTo>
                  <a:pt x="0" y="0"/>
                </a:moveTo>
                <a:lnTo>
                  <a:pt x="2166912" y="0"/>
                </a:lnTo>
                <a:lnTo>
                  <a:pt x="2166912" y="243200"/>
                </a:lnTo>
                <a:lnTo>
                  <a:pt x="0" y="243200"/>
                </a:lnTo>
                <a:lnTo>
                  <a:pt x="0" y="0"/>
                </a:lnTo>
                <a:close/>
              </a:path>
            </a:pathLst>
          </a:custGeom>
          <a:noFill/>
          <a:ln w="7600" cap="flat">
            <a:noFill/>
            <a:bevel/>
          </a:ln>
          <a:effectLst/>
        </p:spPr>
        <p:txBody>
          <a:bodyPr wrap="square" lIns="36000" tIns="18000" rIns="36000" bIns="18000" rtlCol="0" anchor="ctr"/>
          <a:lstStyle/>
          <a:p>
            <a:pPr algn="l"/>
            <a:r>
              <a:rPr lang="en-US" sz="1050" dirty="0">
                <a:solidFill>
                  <a:srgbClr val="000000"/>
                </a:solidFill>
              </a:rPr>
              <a:t>Revision #</a:t>
            </a:r>
          </a:p>
        </p:txBody>
      </p:sp>
      <p:sp>
        <p:nvSpPr>
          <p:cNvPr id="14" name="Freeform 13"/>
          <p:cNvSpPr/>
          <p:nvPr/>
        </p:nvSpPr>
        <p:spPr>
          <a:xfrm>
            <a:off x="0" y="0"/>
            <a:ext cx="2285561" cy="213853"/>
          </a:xfrm>
          <a:custGeom>
            <a:avLst/>
            <a:gdLst/>
            <a:ahLst/>
            <a:cxnLst/>
            <a:rect l="l" t="t" r="r" b="b"/>
            <a:pathLst>
              <a:path w="2166912" h="243200">
                <a:moveTo>
                  <a:pt x="0" y="0"/>
                </a:moveTo>
                <a:lnTo>
                  <a:pt x="2166912" y="0"/>
                </a:lnTo>
                <a:lnTo>
                  <a:pt x="2166912" y="243200"/>
                </a:lnTo>
                <a:lnTo>
                  <a:pt x="0" y="243200"/>
                </a:lnTo>
                <a:lnTo>
                  <a:pt x="0" y="0"/>
                </a:lnTo>
                <a:close/>
              </a:path>
            </a:pathLst>
          </a:custGeom>
          <a:noFill/>
          <a:ln w="7600" cap="flat">
            <a:noFill/>
            <a:bevel/>
          </a:ln>
          <a:effectLst/>
        </p:spPr>
        <p:txBody>
          <a:bodyPr wrap="square" lIns="36000" tIns="18000" rIns="36000" bIns="18000" rtlCol="0" anchor="ctr"/>
          <a:lstStyle/>
          <a:p>
            <a:pPr algn="l"/>
            <a:r>
              <a:rPr lang="en-US" sz="1050" dirty="0">
                <a:solidFill>
                  <a:srgbClr val="000000"/>
                </a:solidFill>
              </a:rPr>
              <a:t>Company name</a:t>
            </a:r>
            <a:endParaRPr sz="1050" dirty="0">
              <a:solidFill>
                <a:srgbClr val="000000"/>
              </a:solidFill>
            </a:endParaRPr>
          </a:p>
        </p:txBody>
      </p:sp>
      <p:sp>
        <p:nvSpPr>
          <p:cNvPr id="16" name="Rectangle 15"/>
          <p:cNvSpPr/>
          <p:nvPr userDrawn="1"/>
        </p:nvSpPr>
        <p:spPr>
          <a:xfrm>
            <a:off x="0" y="6522996"/>
            <a:ext cx="9144000" cy="335004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www.</a:t>
            </a:r>
            <a:r>
              <a:rPr lang="en-US" sz="2400" b="1" dirty="0">
                <a:solidFill>
                  <a:schemeClr val="tx1"/>
                </a:solidFill>
              </a:rPr>
              <a:t>citoolkit</a:t>
            </a:r>
            <a:r>
              <a:rPr lang="en-US" sz="2400" dirty="0">
                <a:solidFill>
                  <a:schemeClr val="tx1"/>
                </a:solidFill>
              </a:rPr>
              <a:t>.com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-1" y="213853"/>
            <a:ext cx="1227551" cy="836300"/>
          </a:xfrm>
          <a:custGeom>
            <a:avLst/>
            <a:gdLst/>
            <a:ahLst/>
            <a:cxnLst/>
            <a:rect l="0" t="0" r="0" b="0"/>
            <a:pathLst>
              <a:path w="532000" h="532000">
                <a:moveTo>
                  <a:pt x="0" y="0"/>
                </a:moveTo>
                <a:lnTo>
                  <a:pt x="532000" y="0"/>
                </a:lnTo>
                <a:lnTo>
                  <a:pt x="532000" y="532000"/>
                </a:lnTo>
                <a:lnTo>
                  <a:pt x="0" y="53200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38100" cap="flat">
            <a:solidFill>
              <a:schemeClr val="bg1">
                <a:lumMod val="85000"/>
              </a:schemeClr>
            </a:solidFill>
            <a:bevel/>
          </a:ln>
          <a:effectLst/>
        </p:spPr>
      </p:sp>
      <p:sp>
        <p:nvSpPr>
          <p:cNvPr id="17" name="Freeform 16"/>
          <p:cNvSpPr/>
          <p:nvPr userDrawn="1"/>
        </p:nvSpPr>
        <p:spPr>
          <a:xfrm>
            <a:off x="2286146" y="215121"/>
            <a:ext cx="2285561" cy="213853"/>
          </a:xfrm>
          <a:custGeom>
            <a:avLst/>
            <a:gdLst/>
            <a:ahLst/>
            <a:cxnLst/>
            <a:rect l="l" t="t" r="r" b="b"/>
            <a:pathLst>
              <a:path w="2166912" h="243200">
                <a:moveTo>
                  <a:pt x="0" y="0"/>
                </a:moveTo>
                <a:lnTo>
                  <a:pt x="2166912" y="0"/>
                </a:lnTo>
                <a:lnTo>
                  <a:pt x="2166912" y="243200"/>
                </a:lnTo>
                <a:lnTo>
                  <a:pt x="0" y="243200"/>
                </a:lnTo>
                <a:lnTo>
                  <a:pt x="0" y="0"/>
                </a:lnTo>
                <a:close/>
              </a:path>
            </a:pathLst>
          </a:custGeom>
          <a:noFill/>
          <a:ln w="7600" cap="flat">
            <a:noFill/>
            <a:bevel/>
          </a:ln>
          <a:effectLst/>
        </p:spPr>
        <p:txBody>
          <a:bodyPr wrap="square" lIns="36000" tIns="18000" rIns="36000" bIns="18000" rtlCol="0" anchor="ctr"/>
          <a:lstStyle/>
          <a:p>
            <a:pPr algn="l"/>
            <a:r>
              <a:rPr lang="en-US" sz="1050" dirty="0">
                <a:solidFill>
                  <a:srgbClr val="000000"/>
                </a:solidFill>
              </a:rPr>
              <a:t>Mapped by</a:t>
            </a:r>
          </a:p>
        </p:txBody>
      </p:sp>
      <p:sp>
        <p:nvSpPr>
          <p:cNvPr id="18" name="Freeform 17"/>
          <p:cNvSpPr/>
          <p:nvPr userDrawn="1"/>
        </p:nvSpPr>
        <p:spPr>
          <a:xfrm>
            <a:off x="5630303" y="215121"/>
            <a:ext cx="2285561" cy="213853"/>
          </a:xfrm>
          <a:custGeom>
            <a:avLst/>
            <a:gdLst/>
            <a:ahLst/>
            <a:cxnLst/>
            <a:rect l="l" t="t" r="r" b="b"/>
            <a:pathLst>
              <a:path w="2166912" h="243200">
                <a:moveTo>
                  <a:pt x="0" y="0"/>
                </a:moveTo>
                <a:lnTo>
                  <a:pt x="2166912" y="0"/>
                </a:lnTo>
                <a:lnTo>
                  <a:pt x="2166912" y="243200"/>
                </a:lnTo>
                <a:lnTo>
                  <a:pt x="0" y="243200"/>
                </a:lnTo>
                <a:lnTo>
                  <a:pt x="0" y="0"/>
                </a:lnTo>
                <a:close/>
              </a:path>
            </a:pathLst>
          </a:custGeom>
          <a:noFill/>
          <a:ln w="7600" cap="flat">
            <a:noFill/>
            <a:bevel/>
          </a:ln>
          <a:effectLst/>
        </p:spPr>
        <p:txBody>
          <a:bodyPr wrap="square" lIns="36000" tIns="18000" rIns="36000" bIns="18000" rtlCol="0" anchor="ctr"/>
          <a:lstStyle/>
          <a:p>
            <a:pPr algn="l"/>
            <a:r>
              <a:rPr lang="en-US" sz="1050" dirty="0">
                <a:solidFill>
                  <a:srgbClr val="000000"/>
                </a:solidFill>
              </a:rPr>
              <a:t>Date</a:t>
            </a:r>
            <a:endParaRPr sz="1050" dirty="0">
              <a:solidFill>
                <a:srgbClr val="000000"/>
              </a:solidFill>
            </a:endParaRPr>
          </a:p>
        </p:txBody>
      </p:sp>
      <p:sp>
        <p:nvSpPr>
          <p:cNvPr id="20" name="Rectangle 19"/>
          <p:cNvSpPr/>
          <p:nvPr userDrawn="1"/>
        </p:nvSpPr>
        <p:spPr>
          <a:xfrm>
            <a:off x="2285561" y="526093"/>
            <a:ext cx="6858439" cy="524060"/>
          </a:xfrm>
          <a:prstGeom prst="rect">
            <a:avLst/>
          </a:prstGeom>
          <a:noFill/>
          <a:ln w="381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40682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Page-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TextBox 116"/>
          <p:cNvSpPr txBox="1"/>
          <p:nvPr/>
        </p:nvSpPr>
        <p:spPr>
          <a:xfrm>
            <a:off x="2322287" y="619692"/>
            <a:ext cx="67201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prstClr val="black"/>
                </a:solidFill>
              </a:rPr>
              <a:t>Conduct Data Analysis</a:t>
            </a:r>
            <a:endParaRPr lang="en-US" dirty="0"/>
          </a:p>
        </p:txBody>
      </p:sp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0B040044-F726-4928-8534-14C6D8230E2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4314744"/>
              </p:ext>
            </p:extLst>
          </p:nvPr>
        </p:nvGraphicFramePr>
        <p:xfrm>
          <a:off x="222455" y="1159662"/>
          <a:ext cx="8699090" cy="5283344"/>
        </p:xfrm>
        <a:graphic>
          <a:graphicData uri="http://schemas.openxmlformats.org/drawingml/2006/table">
            <a:tbl>
              <a:tblPr/>
              <a:tblGrid>
                <a:gridCol w="17398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73981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73981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73981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73981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43301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spc="0" dirty="0">
                          <a:solidFill>
                            <a:schemeClr val="bg1"/>
                          </a:solidFill>
                          <a:latin typeface="Calibri"/>
                        </a:rPr>
                        <a:t>Suppliers</a:t>
                      </a:r>
                    </a:p>
                  </a:txBody>
                  <a:tcPr marL="0" marR="0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spc="0" dirty="0">
                          <a:solidFill>
                            <a:schemeClr val="bg1"/>
                          </a:solidFill>
                          <a:latin typeface="Calibri"/>
                        </a:rPr>
                        <a:t>Inputs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spc="0" dirty="0">
                          <a:solidFill>
                            <a:schemeClr val="bg1"/>
                          </a:solidFill>
                          <a:latin typeface="+mn-lt"/>
                        </a:rPr>
                        <a:t>Process Steps</a:t>
                      </a:r>
                      <a:endParaRPr lang="en-US" sz="1600" b="0" i="0" u="none" strike="noStrike" spc="0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spc="0" dirty="0">
                          <a:solidFill>
                            <a:schemeClr val="bg1"/>
                          </a:solidFill>
                          <a:latin typeface="+mn-lt"/>
                        </a:rPr>
                        <a:t>Outputs</a:t>
                      </a:r>
                      <a:endParaRPr lang="en-US" sz="1600" b="0" i="0" u="none" strike="noStrike" spc="0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spc="0" dirty="0">
                          <a:solidFill>
                            <a:schemeClr val="bg1"/>
                          </a:solidFill>
                          <a:latin typeface="Calibri"/>
                        </a:rPr>
                        <a:t>Customers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92904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spc="0" dirty="0">
                          <a:solidFill>
                            <a:schemeClr val="tx1"/>
                          </a:solidFill>
                          <a:latin typeface="+mn-lt"/>
                        </a:rPr>
                        <a:t>Quality and excellence department</a:t>
                      </a:r>
                    </a:p>
                  </a:txBody>
                  <a:tcPr marL="0" marR="0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spc="0" dirty="0">
                          <a:solidFill>
                            <a:schemeClr val="tx1"/>
                          </a:solidFill>
                          <a:latin typeface="+mn-lt"/>
                        </a:rPr>
                        <a:t> Data analysis request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spc="0" dirty="0">
                          <a:solidFill>
                            <a:schemeClr val="tx1"/>
                          </a:solidFill>
                          <a:latin typeface="+mn-lt"/>
                        </a:rPr>
                        <a:t>Plan data collection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spc="0" dirty="0">
                          <a:solidFill>
                            <a:schemeClr val="tx1"/>
                          </a:solidFill>
                          <a:latin typeface="+mn-lt"/>
                        </a:rPr>
                        <a:t>Collected and stored data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spc="0" dirty="0">
                          <a:solidFill>
                            <a:schemeClr val="tx1"/>
                          </a:solidFill>
                          <a:latin typeface="+mn-lt"/>
                        </a:rPr>
                        <a:t>Individuals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92904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spc="0" dirty="0">
                          <a:solidFill>
                            <a:schemeClr val="tx1"/>
                          </a:solidFill>
                          <a:latin typeface="+mn-lt"/>
                        </a:rPr>
                        <a:t>Individuals</a:t>
                      </a:r>
                    </a:p>
                  </a:txBody>
                  <a:tcPr marL="0" marR="0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spc="0" dirty="0">
                          <a:solidFill>
                            <a:schemeClr val="tx1"/>
                          </a:solidFill>
                          <a:latin typeface="+mn-lt"/>
                        </a:rPr>
                        <a:t>Study question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spc="0" dirty="0">
                          <a:solidFill>
                            <a:schemeClr val="tx1"/>
                          </a:solidFill>
                          <a:latin typeface="+mn-lt"/>
                        </a:rPr>
                        <a:t>Collect data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spc="0" dirty="0">
                          <a:solidFill>
                            <a:schemeClr val="tx1"/>
                          </a:solidFill>
                          <a:latin typeface="+mn-lt"/>
                        </a:rPr>
                        <a:t>Conclusions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spc="0" dirty="0">
                          <a:solidFill>
                            <a:schemeClr val="tx1"/>
                          </a:solidFill>
                          <a:latin typeface="+mn-lt"/>
                        </a:rPr>
                        <a:t>Departments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692904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spc="0" dirty="0">
                          <a:solidFill>
                            <a:schemeClr val="tx1"/>
                          </a:solidFill>
                          <a:latin typeface="+mn-lt"/>
                        </a:rPr>
                        <a:t>Departments</a:t>
                      </a:r>
                    </a:p>
                  </a:txBody>
                  <a:tcPr marL="0" marR="0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spc="0" dirty="0">
                          <a:solidFill>
                            <a:schemeClr val="tx1"/>
                          </a:solidFill>
                          <a:latin typeface="+mn-lt"/>
                        </a:rPr>
                        <a:t>Sample size and frequency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spc="0" dirty="0">
                          <a:solidFill>
                            <a:schemeClr val="tx1"/>
                          </a:solidFill>
                          <a:latin typeface="+mn-lt"/>
                        </a:rPr>
                        <a:t>Clean and prepare data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spc="0" dirty="0">
                          <a:solidFill>
                            <a:schemeClr val="tx1"/>
                          </a:solidFill>
                          <a:latin typeface="+mn-lt"/>
                        </a:rPr>
                        <a:t>Data analysis report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i="0" u="none" strike="noStrike" spc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692904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i="0" u="none" strike="noStrike" spc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spc="0" dirty="0">
                          <a:solidFill>
                            <a:schemeClr val="tx1"/>
                          </a:solidFill>
                          <a:latin typeface="+mn-lt"/>
                        </a:rPr>
                        <a:t>Measurement method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spc="0" dirty="0">
                          <a:solidFill>
                            <a:schemeClr val="tx1"/>
                          </a:solidFill>
                          <a:latin typeface="+mn-lt"/>
                        </a:rPr>
                        <a:t>Analyze data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i="0" u="none" strike="noStrike" spc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i="0" u="none" strike="noStrike" spc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92904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i="0" u="none" strike="noStrike" spc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spc="0" dirty="0">
                          <a:solidFill>
                            <a:schemeClr val="tx1"/>
                          </a:solidFill>
                          <a:latin typeface="+mn-lt"/>
                        </a:rPr>
                        <a:t>Data analyst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spc="0" dirty="0">
                          <a:solidFill>
                            <a:schemeClr val="tx1"/>
                          </a:solidFill>
                          <a:latin typeface="+mn-lt"/>
                        </a:rPr>
                        <a:t>Interpret results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i="0" u="none" strike="noStrike" spc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i="0" u="none" strike="noStrike" spc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92904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i="0" u="none" strike="noStrike" spc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spc="0" dirty="0">
                          <a:solidFill>
                            <a:schemeClr val="tx1"/>
                          </a:solidFill>
                          <a:latin typeface="+mn-lt"/>
                        </a:rPr>
                        <a:t>Data collector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spc="0" dirty="0">
                          <a:solidFill>
                            <a:schemeClr val="tx1"/>
                          </a:solidFill>
                          <a:latin typeface="+mn-lt"/>
                        </a:rPr>
                        <a:t>Share results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i="0" u="none" strike="noStrike" spc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i="0" u="none" strike="noStrike" spc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92904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i="0" u="none" strike="noStrike" spc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i="0" u="none" strike="noStrike" spc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i="0" u="none" strike="noStrike" spc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i="0" u="none" strike="noStrike" spc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i="0" u="none" strike="noStrike" spc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555094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Page-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TextBox 116"/>
          <p:cNvSpPr txBox="1"/>
          <p:nvPr/>
        </p:nvSpPr>
        <p:spPr>
          <a:xfrm>
            <a:off x="2322287" y="619692"/>
            <a:ext cx="67201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prstClr val="black"/>
                </a:solidFill>
              </a:rPr>
              <a:t>Conduct Data Analysis</a:t>
            </a:r>
            <a:endParaRPr lang="en-US" dirty="0"/>
          </a:p>
        </p:txBody>
      </p:sp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0B040044-F726-4928-8534-14C6D8230E2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6081986"/>
              </p:ext>
            </p:extLst>
          </p:nvPr>
        </p:nvGraphicFramePr>
        <p:xfrm>
          <a:off x="222455" y="1159662"/>
          <a:ext cx="8699090" cy="5283344"/>
        </p:xfrm>
        <a:graphic>
          <a:graphicData uri="http://schemas.openxmlformats.org/drawingml/2006/table">
            <a:tbl>
              <a:tblPr/>
              <a:tblGrid>
                <a:gridCol w="17398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73981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73981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73981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73981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43301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spc="0" dirty="0">
                          <a:solidFill>
                            <a:schemeClr val="bg1"/>
                          </a:solidFill>
                          <a:latin typeface="Calibri"/>
                        </a:rPr>
                        <a:t>Suppliers</a:t>
                      </a:r>
                    </a:p>
                  </a:txBody>
                  <a:tcPr marL="0" marR="0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spc="0">
                          <a:solidFill>
                            <a:schemeClr val="bg1"/>
                          </a:solidFill>
                          <a:latin typeface="Calibri"/>
                        </a:rPr>
                        <a:t>Inputs</a:t>
                      </a:r>
                      <a:endParaRPr lang="en-US" sz="1600" b="0" i="0" u="none" strike="noStrike" spc="0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spc="0" dirty="0">
                          <a:solidFill>
                            <a:schemeClr val="bg1"/>
                          </a:solidFill>
                          <a:latin typeface="+mn-lt"/>
                        </a:rPr>
                        <a:t>Process Steps</a:t>
                      </a:r>
                      <a:endParaRPr lang="en-US" sz="1600" b="0" i="0" u="none" strike="noStrike" spc="0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spc="0">
                          <a:solidFill>
                            <a:schemeClr val="bg1"/>
                          </a:solidFill>
                          <a:latin typeface="+mn-lt"/>
                        </a:rPr>
                        <a:t>Outputs</a:t>
                      </a:r>
                      <a:endParaRPr lang="en-US" sz="1600" b="0" i="0" u="none" strike="noStrike" spc="0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spc="0" dirty="0">
                          <a:solidFill>
                            <a:schemeClr val="bg1"/>
                          </a:solidFill>
                          <a:latin typeface="Calibri"/>
                        </a:rPr>
                        <a:t>Customers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92904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spc="0" dirty="0">
                          <a:solidFill>
                            <a:schemeClr val="tx1"/>
                          </a:solidFill>
                          <a:latin typeface="+mn-lt"/>
                        </a:rPr>
                        <a:t>Quality and excellence department</a:t>
                      </a:r>
                    </a:p>
                  </a:txBody>
                  <a:tcPr marL="0" marR="0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spc="0" dirty="0">
                          <a:solidFill>
                            <a:schemeClr val="tx1"/>
                          </a:solidFill>
                          <a:latin typeface="+mn-lt"/>
                        </a:rPr>
                        <a:t> Data analysis request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7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i="0" u="none" strike="noStrike" spc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spc="0" dirty="0">
                          <a:solidFill>
                            <a:schemeClr val="tx1"/>
                          </a:solidFill>
                          <a:latin typeface="+mn-lt"/>
                        </a:rPr>
                        <a:t>Collected and stored data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spc="0" dirty="0">
                          <a:solidFill>
                            <a:schemeClr val="tx1"/>
                          </a:solidFill>
                          <a:latin typeface="+mn-lt"/>
                        </a:rPr>
                        <a:t>Individuals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92904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spc="0" dirty="0">
                          <a:solidFill>
                            <a:schemeClr val="tx1"/>
                          </a:solidFill>
                          <a:latin typeface="+mn-lt"/>
                        </a:rPr>
                        <a:t>Individuals</a:t>
                      </a:r>
                    </a:p>
                  </a:txBody>
                  <a:tcPr marL="0" marR="0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spc="0" dirty="0">
                          <a:solidFill>
                            <a:schemeClr val="tx1"/>
                          </a:solidFill>
                          <a:latin typeface="+mn-lt"/>
                        </a:rPr>
                        <a:t>Study question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spc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spc="0" dirty="0">
                          <a:solidFill>
                            <a:schemeClr val="tx1"/>
                          </a:solidFill>
                          <a:latin typeface="+mn-lt"/>
                        </a:rPr>
                        <a:t>Conclusions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spc="0" dirty="0">
                          <a:solidFill>
                            <a:schemeClr val="tx1"/>
                          </a:solidFill>
                          <a:latin typeface="+mn-lt"/>
                        </a:rPr>
                        <a:t>Departments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692904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spc="0" dirty="0">
                          <a:solidFill>
                            <a:schemeClr val="tx1"/>
                          </a:solidFill>
                          <a:latin typeface="+mn-lt"/>
                        </a:rPr>
                        <a:t>Departments</a:t>
                      </a:r>
                    </a:p>
                  </a:txBody>
                  <a:tcPr marL="0" marR="0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spc="0" dirty="0">
                          <a:solidFill>
                            <a:schemeClr val="tx1"/>
                          </a:solidFill>
                          <a:latin typeface="+mn-lt"/>
                        </a:rPr>
                        <a:t>Sample size and frequency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spc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spc="0" dirty="0">
                          <a:solidFill>
                            <a:schemeClr val="tx1"/>
                          </a:solidFill>
                          <a:latin typeface="+mn-lt"/>
                        </a:rPr>
                        <a:t>Data analysis report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i="0" u="none" strike="noStrike" spc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692904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i="0" u="none" strike="noStrike" spc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spc="0" dirty="0">
                          <a:solidFill>
                            <a:schemeClr val="tx1"/>
                          </a:solidFill>
                          <a:latin typeface="+mn-lt"/>
                        </a:rPr>
                        <a:t>Measurement method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spc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i="0" u="none" strike="noStrike" spc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i="0" u="none" strike="noStrike" spc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92904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i="0" u="none" strike="noStrike" spc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spc="0" dirty="0">
                          <a:solidFill>
                            <a:schemeClr val="tx1"/>
                          </a:solidFill>
                          <a:latin typeface="+mn-lt"/>
                        </a:rPr>
                        <a:t>Data analyst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spc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i="0" u="none" strike="noStrike" spc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i="0" u="none" strike="noStrike" spc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92904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i="0" u="none" strike="noStrike" spc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spc="0" dirty="0">
                          <a:solidFill>
                            <a:schemeClr val="tx1"/>
                          </a:solidFill>
                          <a:latin typeface="+mn-lt"/>
                        </a:rPr>
                        <a:t>Data collector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spc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i="0" u="none" strike="noStrike" spc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i="0" u="none" strike="noStrike" spc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92904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i="0" u="none" strike="noStrike" spc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i="0" u="none" strike="noStrike" spc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spc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i="0" u="none" strike="noStrike" spc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i="0" u="none" strike="noStrike" spc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7A4EE390-E760-4D45-8B92-CBB25F5FB358}"/>
              </a:ext>
            </a:extLst>
          </p:cNvPr>
          <p:cNvCxnSpPr>
            <a:cxnSpLocks/>
            <a:stCxn id="19" idx="2"/>
            <a:endCxn id="22" idx="0"/>
          </p:cNvCxnSpPr>
          <p:nvPr/>
        </p:nvCxnSpPr>
        <p:spPr bwMode="auto">
          <a:xfrm flipH="1">
            <a:off x="4572001" y="2151579"/>
            <a:ext cx="3" cy="156967"/>
          </a:xfrm>
          <a:prstGeom prst="straightConnector1">
            <a:avLst/>
          </a:prstGeom>
          <a:solidFill>
            <a:srgbClr val="99CCFF"/>
          </a:solidFill>
          <a:ln w="12700" cap="flat" cmpd="sng" algn="ctr">
            <a:solidFill>
              <a:schemeClr val="bg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13E3FD86-AB79-4141-BC6F-AD5995956938}"/>
              </a:ext>
            </a:extLst>
          </p:cNvPr>
          <p:cNvCxnSpPr>
            <a:cxnSpLocks/>
            <a:stCxn id="22" idx="2"/>
            <a:endCxn id="31" idx="0"/>
          </p:cNvCxnSpPr>
          <p:nvPr/>
        </p:nvCxnSpPr>
        <p:spPr bwMode="auto">
          <a:xfrm>
            <a:off x="4572001" y="2857186"/>
            <a:ext cx="0" cy="156967"/>
          </a:xfrm>
          <a:prstGeom prst="straightConnector1">
            <a:avLst/>
          </a:prstGeom>
          <a:solidFill>
            <a:srgbClr val="99CCFF"/>
          </a:solidFill>
          <a:ln w="12700" cap="flat" cmpd="sng" algn="ctr">
            <a:solidFill>
              <a:schemeClr val="bg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D25290BB-1172-4CEA-903F-197888B4C7E2}"/>
              </a:ext>
            </a:extLst>
          </p:cNvPr>
          <p:cNvCxnSpPr>
            <a:cxnSpLocks/>
            <a:stCxn id="31" idx="2"/>
            <a:endCxn id="25" idx="0"/>
          </p:cNvCxnSpPr>
          <p:nvPr/>
        </p:nvCxnSpPr>
        <p:spPr bwMode="auto">
          <a:xfrm>
            <a:off x="4572001" y="3562793"/>
            <a:ext cx="0" cy="156967"/>
          </a:xfrm>
          <a:prstGeom prst="straightConnector1">
            <a:avLst/>
          </a:prstGeom>
          <a:solidFill>
            <a:srgbClr val="99CCFF"/>
          </a:solidFill>
          <a:ln w="12700" cap="flat" cmpd="sng" algn="ctr">
            <a:solidFill>
              <a:schemeClr val="bg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38E0116D-09B4-496F-966A-E246B6958E77}"/>
              </a:ext>
            </a:extLst>
          </p:cNvPr>
          <p:cNvCxnSpPr>
            <a:cxnSpLocks/>
            <a:stCxn id="25" idx="2"/>
            <a:endCxn id="28" idx="0"/>
          </p:cNvCxnSpPr>
          <p:nvPr/>
        </p:nvCxnSpPr>
        <p:spPr bwMode="auto">
          <a:xfrm>
            <a:off x="4572001" y="4268400"/>
            <a:ext cx="3" cy="156967"/>
          </a:xfrm>
          <a:prstGeom prst="straightConnector1">
            <a:avLst/>
          </a:prstGeom>
          <a:solidFill>
            <a:srgbClr val="99CCFF"/>
          </a:solidFill>
          <a:ln w="12700" cap="flat" cmpd="sng" algn="ctr">
            <a:solidFill>
              <a:schemeClr val="bg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grpSp>
        <p:nvGrpSpPr>
          <p:cNvPr id="81" name="Group 80">
            <a:extLst>
              <a:ext uri="{FF2B5EF4-FFF2-40B4-BE49-F238E27FC236}">
                <a16:creationId xmlns:a16="http://schemas.microsoft.com/office/drawing/2014/main" id="{9CE07162-5ACC-46ED-95ED-CB682ABBC197}"/>
              </a:ext>
            </a:extLst>
          </p:cNvPr>
          <p:cNvGrpSpPr/>
          <p:nvPr/>
        </p:nvGrpSpPr>
        <p:grpSpPr>
          <a:xfrm>
            <a:off x="3787432" y="1602939"/>
            <a:ext cx="1571967" cy="548640"/>
            <a:chOff x="3787432" y="1625603"/>
            <a:chExt cx="1571967" cy="548640"/>
          </a:xfrm>
        </p:grpSpPr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868C0088-27BF-48E5-89BD-33DA94D69FFF}"/>
                </a:ext>
              </a:extLst>
            </p:cNvPr>
            <p:cNvSpPr>
              <a:spLocks/>
            </p:cNvSpPr>
            <p:nvPr/>
          </p:nvSpPr>
          <p:spPr bwMode="auto">
            <a:xfrm>
              <a:off x="3787432" y="1625603"/>
              <a:ext cx="1569144" cy="548640"/>
            </a:xfrm>
            <a:prstGeom prst="rect">
              <a:avLst/>
            </a:prstGeom>
            <a:solidFill>
              <a:srgbClr val="CBFF6D"/>
            </a:solidFill>
            <a:ln w="12700" cap="flat" cmpd="sng" algn="ctr">
              <a:solidFill>
                <a:srgbClr val="FFFFFF">
                  <a:lumMod val="75000"/>
                </a:srgb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2075" tIns="46038" rIns="92075" bIns="46038" numCol="1" rtlCol="0" anchor="ctr" anchorCtr="0" compatLnSpc="1">
              <a:prstTxWarp prst="textNoShape">
                <a:avLst/>
              </a:prstTxWarp>
              <a:spAutoFit/>
            </a:bodyPr>
            <a:lstStyle>
              <a:defPPr>
                <a:defRPr lang="en-GB"/>
              </a:defPPr>
              <a:lvl1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 sz="1000"/>
              </a:pP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itchFamily="34" charset="0"/>
                  <a:cs typeface="Arial"/>
                </a:rPr>
                <a:t> </a:t>
              </a:r>
              <a:b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itchFamily="34" charset="0"/>
                  <a:cs typeface="Arial"/>
                </a:rPr>
              </a:br>
              <a:endPara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cs typeface="Arial"/>
              </a:endParaRPr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6F309971-3FF1-44E7-B210-34CE770D7909}"/>
                </a:ext>
              </a:extLst>
            </p:cNvPr>
            <p:cNvSpPr/>
            <p:nvPr/>
          </p:nvSpPr>
          <p:spPr>
            <a:xfrm>
              <a:off x="3790255" y="1625603"/>
              <a:ext cx="1569144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 sz="1000"/>
              </a:pPr>
              <a:r>
                <a:rPr lang="en-US" sz="1400" b="0" i="0" u="none" strike="noStrike" spc="0" dirty="0">
                  <a:solidFill>
                    <a:schemeClr val="tx1"/>
                  </a:solidFill>
                  <a:latin typeface="+mn-lt"/>
                </a:rPr>
                <a:t>Plan data collection</a:t>
              </a:r>
            </a:p>
          </p:txBody>
        </p:sp>
      </p:grpSp>
      <p:grpSp>
        <p:nvGrpSpPr>
          <p:cNvPr id="82" name="Group 81">
            <a:extLst>
              <a:ext uri="{FF2B5EF4-FFF2-40B4-BE49-F238E27FC236}">
                <a16:creationId xmlns:a16="http://schemas.microsoft.com/office/drawing/2014/main" id="{5A514A4F-1A99-4A61-A219-BA8C52753308}"/>
              </a:ext>
            </a:extLst>
          </p:cNvPr>
          <p:cNvGrpSpPr/>
          <p:nvPr/>
        </p:nvGrpSpPr>
        <p:grpSpPr>
          <a:xfrm>
            <a:off x="3787429" y="2308546"/>
            <a:ext cx="1571970" cy="548640"/>
            <a:chOff x="3787429" y="2316393"/>
            <a:chExt cx="1571970" cy="548640"/>
          </a:xfrm>
        </p:grpSpPr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AF0B72B1-CA94-49E1-8BCB-F01D317528AB}"/>
                </a:ext>
              </a:extLst>
            </p:cNvPr>
            <p:cNvSpPr>
              <a:spLocks/>
            </p:cNvSpPr>
            <p:nvPr/>
          </p:nvSpPr>
          <p:spPr bwMode="auto">
            <a:xfrm>
              <a:off x="3787429" y="2316393"/>
              <a:ext cx="1569143" cy="548640"/>
            </a:xfrm>
            <a:prstGeom prst="rect">
              <a:avLst/>
            </a:prstGeom>
            <a:solidFill>
              <a:srgbClr val="CBFF6D"/>
            </a:solidFill>
            <a:ln w="12700" cap="flat" cmpd="sng" algn="ctr">
              <a:solidFill>
                <a:srgbClr val="FFFFFF">
                  <a:lumMod val="75000"/>
                </a:srgb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2075" tIns="46038" rIns="92075" bIns="46038" numCol="1" rtlCol="0" anchor="ctr" anchorCtr="0" compatLnSpc="1">
              <a:prstTxWarp prst="textNoShape">
                <a:avLst/>
              </a:prstTxWarp>
              <a:spAutoFit/>
            </a:bodyPr>
            <a:lstStyle>
              <a:defPPr>
                <a:defRPr lang="en-GB"/>
              </a:defPPr>
              <a:lvl1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 sz="1000"/>
              </a:pP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itchFamily="34" charset="0"/>
                  <a:cs typeface="Arial"/>
                </a:rPr>
                <a:t>  </a:t>
              </a:r>
              <a:b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itchFamily="34" charset="0"/>
                  <a:cs typeface="Arial"/>
                </a:rPr>
              </a:br>
              <a:endPara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cs typeface="Arial"/>
              </a:endParaRPr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F2F71760-C008-4A09-8C93-5CF7CCD350C1}"/>
                </a:ext>
              </a:extLst>
            </p:cNvPr>
            <p:cNvSpPr/>
            <p:nvPr/>
          </p:nvSpPr>
          <p:spPr>
            <a:xfrm>
              <a:off x="3790252" y="2316393"/>
              <a:ext cx="1569147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 sz="1000"/>
              </a:pPr>
              <a:r>
                <a:rPr lang="en-US" sz="1400" b="0" i="0" u="none" strike="noStrike" spc="0" dirty="0">
                  <a:solidFill>
                    <a:schemeClr val="tx1"/>
                  </a:solidFill>
                  <a:latin typeface="+mn-lt"/>
                </a:rPr>
                <a:t>Collect data</a:t>
              </a:r>
            </a:p>
          </p:txBody>
        </p:sp>
      </p:grpSp>
      <p:grpSp>
        <p:nvGrpSpPr>
          <p:cNvPr id="86" name="Group 85">
            <a:extLst>
              <a:ext uri="{FF2B5EF4-FFF2-40B4-BE49-F238E27FC236}">
                <a16:creationId xmlns:a16="http://schemas.microsoft.com/office/drawing/2014/main" id="{7A36C06F-0124-4C23-ADF4-BB2297E4F3AB}"/>
              </a:ext>
            </a:extLst>
          </p:cNvPr>
          <p:cNvGrpSpPr/>
          <p:nvPr/>
        </p:nvGrpSpPr>
        <p:grpSpPr>
          <a:xfrm>
            <a:off x="3787429" y="3719760"/>
            <a:ext cx="1569144" cy="548640"/>
            <a:chOff x="3787429" y="3697973"/>
            <a:chExt cx="1569144" cy="548640"/>
          </a:xfrm>
        </p:grpSpPr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D91A6BB9-38BF-4805-B9A4-D0F13D275A40}"/>
                </a:ext>
              </a:extLst>
            </p:cNvPr>
            <p:cNvSpPr>
              <a:spLocks/>
            </p:cNvSpPr>
            <p:nvPr/>
          </p:nvSpPr>
          <p:spPr bwMode="auto">
            <a:xfrm>
              <a:off x="3787429" y="3697973"/>
              <a:ext cx="1569144" cy="548640"/>
            </a:xfrm>
            <a:prstGeom prst="rect">
              <a:avLst/>
            </a:prstGeom>
            <a:solidFill>
              <a:srgbClr val="CBFF6D"/>
            </a:solidFill>
            <a:ln w="12700" cap="flat" cmpd="sng" algn="ctr">
              <a:solidFill>
                <a:srgbClr val="FFFFFF">
                  <a:lumMod val="75000"/>
                </a:srgb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2075" tIns="46038" rIns="92075" bIns="46038" numCol="1" rtlCol="0" anchor="ctr" anchorCtr="0" compatLnSpc="1">
              <a:prstTxWarp prst="textNoShape">
                <a:avLst/>
              </a:prstTxWarp>
              <a:spAutoFit/>
            </a:bodyPr>
            <a:lstStyle>
              <a:defPPr>
                <a:defRPr lang="en-GB"/>
              </a:defPPr>
              <a:lvl1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 sz="1000"/>
              </a:pP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itchFamily="34" charset="0"/>
                  <a:cs typeface="Arial"/>
                </a:rPr>
                <a:t>  </a:t>
              </a:r>
              <a:b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itchFamily="34" charset="0"/>
                  <a:cs typeface="Arial"/>
                </a:rPr>
              </a:br>
              <a:endPara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cs typeface="Arial"/>
              </a:endParaRPr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9A0EA4BC-648D-44D2-8ADF-063D5F7DE8F7}"/>
                </a:ext>
              </a:extLst>
            </p:cNvPr>
            <p:cNvSpPr/>
            <p:nvPr/>
          </p:nvSpPr>
          <p:spPr>
            <a:xfrm>
              <a:off x="3790256" y="3697973"/>
              <a:ext cx="1563491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indent="0" algn="ctr" defTabSz="914400" rtl="0" eaLnBrk="1" fontAlgn="ctr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400" b="0" i="0" u="none" strike="noStrike" spc="0" dirty="0">
                  <a:solidFill>
                    <a:schemeClr val="tx1"/>
                  </a:solidFill>
                  <a:latin typeface="+mn-lt"/>
                </a:rPr>
                <a:t>Analyze data</a:t>
              </a:r>
            </a:p>
          </p:txBody>
        </p:sp>
      </p:grpSp>
      <p:grpSp>
        <p:nvGrpSpPr>
          <p:cNvPr id="85" name="Group 84">
            <a:extLst>
              <a:ext uri="{FF2B5EF4-FFF2-40B4-BE49-F238E27FC236}">
                <a16:creationId xmlns:a16="http://schemas.microsoft.com/office/drawing/2014/main" id="{987662BE-97C6-4330-B6B2-DB384000C798}"/>
              </a:ext>
            </a:extLst>
          </p:cNvPr>
          <p:cNvGrpSpPr/>
          <p:nvPr/>
        </p:nvGrpSpPr>
        <p:grpSpPr>
          <a:xfrm>
            <a:off x="3787432" y="4425367"/>
            <a:ext cx="1571967" cy="548640"/>
            <a:chOff x="3787432" y="4388763"/>
            <a:chExt cx="1571967" cy="548640"/>
          </a:xfrm>
        </p:grpSpPr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DC5408D9-90D1-4C0C-8D43-7F59DBDC3C8F}"/>
                </a:ext>
              </a:extLst>
            </p:cNvPr>
            <p:cNvSpPr>
              <a:spLocks/>
            </p:cNvSpPr>
            <p:nvPr/>
          </p:nvSpPr>
          <p:spPr bwMode="auto">
            <a:xfrm>
              <a:off x="3787432" y="4388763"/>
              <a:ext cx="1569144" cy="548640"/>
            </a:xfrm>
            <a:prstGeom prst="rect">
              <a:avLst/>
            </a:prstGeom>
            <a:solidFill>
              <a:srgbClr val="CBFF6D"/>
            </a:solidFill>
            <a:ln w="12700" cap="flat" cmpd="sng" algn="ctr">
              <a:solidFill>
                <a:srgbClr val="FFFFFF">
                  <a:lumMod val="75000"/>
                </a:srgb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2075" tIns="46038" rIns="92075" bIns="46038" numCol="1" rtlCol="0" anchor="ctr" anchorCtr="0" compatLnSpc="1">
              <a:prstTxWarp prst="textNoShape">
                <a:avLst/>
              </a:prstTxWarp>
              <a:spAutoFit/>
            </a:bodyPr>
            <a:lstStyle>
              <a:defPPr>
                <a:defRPr lang="en-GB"/>
              </a:defPPr>
              <a:lvl1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 sz="1000"/>
              </a:pP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itchFamily="34" charset="0"/>
                  <a:cs typeface="Arial"/>
                </a:rPr>
                <a:t>  </a:t>
              </a:r>
              <a:b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itchFamily="34" charset="0"/>
                  <a:cs typeface="Arial"/>
                </a:rPr>
              </a:br>
              <a:endPara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cs typeface="Arial"/>
              </a:endParaRPr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0ABAB6FF-CFCD-4836-A2D4-C935DE81746C}"/>
                </a:ext>
              </a:extLst>
            </p:cNvPr>
            <p:cNvSpPr/>
            <p:nvPr/>
          </p:nvSpPr>
          <p:spPr>
            <a:xfrm>
              <a:off x="3790255" y="4388763"/>
              <a:ext cx="1569144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indent="0" algn="ctr" defTabSz="914400" rtl="0" eaLnBrk="1" fontAlgn="ctr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400" b="0" i="0" u="none" strike="noStrike" spc="0" dirty="0">
                  <a:solidFill>
                    <a:schemeClr val="tx1"/>
                  </a:solidFill>
                  <a:latin typeface="+mn-lt"/>
                </a:rPr>
                <a:t>Interpret results</a:t>
              </a:r>
            </a:p>
          </p:txBody>
        </p:sp>
      </p:grpSp>
      <p:grpSp>
        <p:nvGrpSpPr>
          <p:cNvPr id="87" name="Group 86">
            <a:extLst>
              <a:ext uri="{FF2B5EF4-FFF2-40B4-BE49-F238E27FC236}">
                <a16:creationId xmlns:a16="http://schemas.microsoft.com/office/drawing/2014/main" id="{D961D971-C515-4FDF-A4FD-3100FA07BAB1}"/>
              </a:ext>
            </a:extLst>
          </p:cNvPr>
          <p:cNvGrpSpPr/>
          <p:nvPr/>
        </p:nvGrpSpPr>
        <p:grpSpPr>
          <a:xfrm>
            <a:off x="3787429" y="3014153"/>
            <a:ext cx="1569144" cy="548640"/>
            <a:chOff x="3787429" y="3007183"/>
            <a:chExt cx="1569144" cy="548640"/>
          </a:xfrm>
        </p:grpSpPr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EBB4CF30-CCCB-48E1-B066-4C4EBDB638B7}"/>
                </a:ext>
              </a:extLst>
            </p:cNvPr>
            <p:cNvSpPr>
              <a:spLocks/>
            </p:cNvSpPr>
            <p:nvPr/>
          </p:nvSpPr>
          <p:spPr bwMode="auto">
            <a:xfrm>
              <a:off x="3787429" y="3007183"/>
              <a:ext cx="1569144" cy="548640"/>
            </a:xfrm>
            <a:prstGeom prst="rect">
              <a:avLst/>
            </a:prstGeom>
            <a:solidFill>
              <a:srgbClr val="CBFF6D"/>
            </a:solidFill>
            <a:ln w="12700" cap="flat" cmpd="sng" algn="ctr">
              <a:solidFill>
                <a:srgbClr val="FFFFFF">
                  <a:lumMod val="75000"/>
                </a:srgb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2075" tIns="46038" rIns="92075" bIns="46038" numCol="1" rtlCol="0" anchor="ctr" anchorCtr="0" compatLnSpc="1">
              <a:prstTxWarp prst="textNoShape">
                <a:avLst/>
              </a:prstTxWarp>
              <a:spAutoFit/>
            </a:bodyPr>
            <a:lstStyle>
              <a:defPPr>
                <a:defRPr lang="en-GB"/>
              </a:defPPr>
              <a:lvl1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 sz="1000"/>
              </a:pP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itchFamily="34" charset="0"/>
                  <a:cs typeface="Arial"/>
                </a:rPr>
                <a:t>  </a:t>
              </a:r>
              <a:b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itchFamily="34" charset="0"/>
                  <a:cs typeface="Arial"/>
                </a:rPr>
              </a:br>
              <a:endPara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cs typeface="Arial"/>
              </a:endParaRPr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78AB4B6C-417B-4399-AB56-8F2E8CC2620D}"/>
                </a:ext>
              </a:extLst>
            </p:cNvPr>
            <p:cNvSpPr/>
            <p:nvPr/>
          </p:nvSpPr>
          <p:spPr>
            <a:xfrm>
              <a:off x="3790256" y="3007183"/>
              <a:ext cx="1563491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 sz="1000"/>
              </a:pPr>
              <a:r>
                <a:rPr lang="en-US" sz="1400" b="0" i="0" u="none" strike="noStrike" spc="0" dirty="0">
                  <a:solidFill>
                    <a:schemeClr val="tx1"/>
                  </a:solidFill>
                  <a:latin typeface="+mn-lt"/>
                </a:rPr>
                <a:t>Clean and prepare data</a:t>
              </a:r>
            </a:p>
          </p:txBody>
        </p:sp>
      </p:grp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9057AB58-8DB3-4E98-BE2C-8D3563DF67FF}"/>
              </a:ext>
            </a:extLst>
          </p:cNvPr>
          <p:cNvCxnSpPr>
            <a:cxnSpLocks/>
            <a:stCxn id="28" idx="2"/>
            <a:endCxn id="53" idx="0"/>
          </p:cNvCxnSpPr>
          <p:nvPr/>
        </p:nvCxnSpPr>
        <p:spPr bwMode="auto">
          <a:xfrm>
            <a:off x="4572004" y="4974007"/>
            <a:ext cx="0" cy="156967"/>
          </a:xfrm>
          <a:prstGeom prst="straightConnector1">
            <a:avLst/>
          </a:prstGeom>
          <a:solidFill>
            <a:srgbClr val="99CCFF"/>
          </a:solidFill>
          <a:ln w="12700" cap="flat" cmpd="sng" algn="ctr">
            <a:solidFill>
              <a:schemeClr val="bg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1408A951-361B-48E9-BEC0-7DC64F197A40}"/>
              </a:ext>
            </a:extLst>
          </p:cNvPr>
          <p:cNvCxnSpPr>
            <a:cxnSpLocks/>
            <a:stCxn id="53" idx="2"/>
            <a:endCxn id="47" idx="0"/>
          </p:cNvCxnSpPr>
          <p:nvPr/>
        </p:nvCxnSpPr>
        <p:spPr bwMode="auto">
          <a:xfrm flipH="1">
            <a:off x="4572001" y="5679614"/>
            <a:ext cx="3" cy="156965"/>
          </a:xfrm>
          <a:prstGeom prst="straightConnector1">
            <a:avLst/>
          </a:prstGeom>
          <a:solidFill>
            <a:srgbClr val="99CCFF"/>
          </a:solidFill>
          <a:ln w="12700" cap="flat" cmpd="sng" algn="ctr">
            <a:solidFill>
              <a:schemeClr val="bg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grpSp>
        <p:nvGrpSpPr>
          <p:cNvPr id="83" name="Group 82">
            <a:extLst>
              <a:ext uri="{FF2B5EF4-FFF2-40B4-BE49-F238E27FC236}">
                <a16:creationId xmlns:a16="http://schemas.microsoft.com/office/drawing/2014/main" id="{1DB2F7C8-28A0-48F8-9F18-6608E8DFA998}"/>
              </a:ext>
            </a:extLst>
          </p:cNvPr>
          <p:cNvGrpSpPr/>
          <p:nvPr/>
        </p:nvGrpSpPr>
        <p:grpSpPr>
          <a:xfrm>
            <a:off x="3787429" y="5836579"/>
            <a:ext cx="1569144" cy="548640"/>
            <a:chOff x="3787429" y="5770343"/>
            <a:chExt cx="1569144" cy="548640"/>
          </a:xfrm>
        </p:grpSpPr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AFFC9413-E26D-4761-A147-D18F578B3E84}"/>
                </a:ext>
              </a:extLst>
            </p:cNvPr>
            <p:cNvSpPr>
              <a:spLocks/>
            </p:cNvSpPr>
            <p:nvPr/>
          </p:nvSpPr>
          <p:spPr bwMode="auto">
            <a:xfrm>
              <a:off x="3787429" y="5770343"/>
              <a:ext cx="1569144" cy="548640"/>
            </a:xfrm>
            <a:prstGeom prst="rect">
              <a:avLst/>
            </a:prstGeom>
            <a:solidFill>
              <a:srgbClr val="CBFF6D"/>
            </a:solidFill>
            <a:ln w="12700" cap="flat" cmpd="sng" algn="ctr">
              <a:solidFill>
                <a:srgbClr val="FFFFFF">
                  <a:lumMod val="75000"/>
                </a:srgb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2075" tIns="46038" rIns="92075" bIns="46038" numCol="1" rtlCol="0" anchor="ctr" anchorCtr="0" compatLnSpc="1">
              <a:prstTxWarp prst="textNoShape">
                <a:avLst/>
              </a:prstTxWarp>
              <a:spAutoFit/>
            </a:bodyPr>
            <a:lstStyle>
              <a:defPPr>
                <a:defRPr lang="en-GB"/>
              </a:defPPr>
              <a:lvl1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 sz="1000"/>
              </a:pP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itchFamily="34" charset="0"/>
                  <a:cs typeface="Arial"/>
                </a:rPr>
                <a:t>  </a:t>
              </a:r>
              <a:b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itchFamily="34" charset="0"/>
                  <a:cs typeface="Arial"/>
                </a:rPr>
              </a:br>
              <a:endPara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cs typeface="Arial"/>
              </a:endParaRPr>
            </a:p>
          </p:txBody>
        </p:sp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id="{A807FA11-CF80-4FA3-93F7-4B005934611B}"/>
                </a:ext>
              </a:extLst>
            </p:cNvPr>
            <p:cNvSpPr/>
            <p:nvPr/>
          </p:nvSpPr>
          <p:spPr>
            <a:xfrm>
              <a:off x="3790256" y="5770343"/>
              <a:ext cx="1563491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 sz="1000"/>
              </a:pPr>
              <a:r>
                <a:rPr kumimoji="0" lang="en-US" sz="140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Arial"/>
                </a:rPr>
                <a:t>..</a:t>
              </a:r>
            </a:p>
          </p:txBody>
        </p:sp>
      </p:grpSp>
      <p:grpSp>
        <p:nvGrpSpPr>
          <p:cNvPr id="84" name="Group 83">
            <a:extLst>
              <a:ext uri="{FF2B5EF4-FFF2-40B4-BE49-F238E27FC236}">
                <a16:creationId xmlns:a16="http://schemas.microsoft.com/office/drawing/2014/main" id="{C72D69A0-D08B-4211-B4AB-E3B2E34B0DA3}"/>
              </a:ext>
            </a:extLst>
          </p:cNvPr>
          <p:cNvGrpSpPr/>
          <p:nvPr/>
        </p:nvGrpSpPr>
        <p:grpSpPr>
          <a:xfrm>
            <a:off x="3784602" y="5130974"/>
            <a:ext cx="1571974" cy="548640"/>
            <a:chOff x="3784602" y="5079553"/>
            <a:chExt cx="1571974" cy="548640"/>
          </a:xfrm>
        </p:grpSpPr>
        <p:sp>
          <p:nvSpPr>
            <p:cNvPr id="53" name="Rectangle 52">
              <a:extLst>
                <a:ext uri="{FF2B5EF4-FFF2-40B4-BE49-F238E27FC236}">
                  <a16:creationId xmlns:a16="http://schemas.microsoft.com/office/drawing/2014/main" id="{06FAD6DC-44CC-4398-A1E3-FF58B695FF28}"/>
                </a:ext>
              </a:extLst>
            </p:cNvPr>
            <p:cNvSpPr>
              <a:spLocks/>
            </p:cNvSpPr>
            <p:nvPr/>
          </p:nvSpPr>
          <p:spPr bwMode="auto">
            <a:xfrm>
              <a:off x="3787432" y="5079553"/>
              <a:ext cx="1569144" cy="548640"/>
            </a:xfrm>
            <a:prstGeom prst="rect">
              <a:avLst/>
            </a:prstGeom>
            <a:solidFill>
              <a:srgbClr val="CBFF6D"/>
            </a:solidFill>
            <a:ln w="12700" cap="flat" cmpd="sng" algn="ctr">
              <a:solidFill>
                <a:srgbClr val="FFFFFF">
                  <a:lumMod val="75000"/>
                </a:srgb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2075" tIns="46038" rIns="92075" bIns="46038" numCol="1" rtlCol="0" anchor="ctr" anchorCtr="0" compatLnSpc="1">
              <a:prstTxWarp prst="textNoShape">
                <a:avLst/>
              </a:prstTxWarp>
              <a:spAutoFit/>
            </a:bodyPr>
            <a:lstStyle>
              <a:defPPr>
                <a:defRPr lang="en-GB"/>
              </a:defPPr>
              <a:lvl1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 sz="1000"/>
              </a:pP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itchFamily="34" charset="0"/>
                  <a:cs typeface="Arial"/>
                </a:rPr>
                <a:t>  </a:t>
              </a:r>
              <a:b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itchFamily="34" charset="0"/>
                  <a:cs typeface="Arial"/>
                </a:rPr>
              </a:br>
              <a:endPara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cs typeface="Arial"/>
              </a:endParaRPr>
            </a:p>
          </p:txBody>
        </p:sp>
        <p:sp>
          <p:nvSpPr>
            <p:cNvPr id="54" name="Rectangle 53">
              <a:extLst>
                <a:ext uri="{FF2B5EF4-FFF2-40B4-BE49-F238E27FC236}">
                  <a16:creationId xmlns:a16="http://schemas.microsoft.com/office/drawing/2014/main" id="{140DCE3E-5ADD-4E61-868D-5961F106C57D}"/>
                </a:ext>
              </a:extLst>
            </p:cNvPr>
            <p:cNvSpPr/>
            <p:nvPr/>
          </p:nvSpPr>
          <p:spPr>
            <a:xfrm>
              <a:off x="3784602" y="5079553"/>
              <a:ext cx="1563491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indent="0" algn="ctr" defTabSz="914400" rtl="0" eaLnBrk="1" fontAlgn="ctr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400" b="0" i="0" u="none" strike="noStrike" spc="0" dirty="0">
                  <a:solidFill>
                    <a:schemeClr val="tx1"/>
                  </a:solidFill>
                  <a:latin typeface="+mn-lt"/>
                </a:rPr>
                <a:t>Share results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5403897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Page-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TextBox 116"/>
          <p:cNvSpPr txBox="1"/>
          <p:nvPr/>
        </p:nvSpPr>
        <p:spPr>
          <a:xfrm>
            <a:off x="2322287" y="619692"/>
            <a:ext cx="67201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prstClr val="black"/>
                </a:solidFill>
              </a:rPr>
              <a:t>Conduct Data Analysis</a:t>
            </a:r>
            <a:endParaRPr lang="en-US" dirty="0"/>
          </a:p>
        </p:txBody>
      </p:sp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0B040044-F726-4928-8534-14C6D8230E2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0615611"/>
              </p:ext>
            </p:extLst>
          </p:nvPr>
        </p:nvGraphicFramePr>
        <p:xfrm>
          <a:off x="222455" y="1159662"/>
          <a:ext cx="8699090" cy="5279336"/>
        </p:xfrm>
        <a:graphic>
          <a:graphicData uri="http://schemas.openxmlformats.org/drawingml/2006/table">
            <a:tbl>
              <a:tblPr/>
              <a:tblGrid>
                <a:gridCol w="17398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73981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73981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73981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73981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43301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spc="0" dirty="0">
                          <a:solidFill>
                            <a:schemeClr val="bg1"/>
                          </a:solidFill>
                          <a:latin typeface="Calibri"/>
                        </a:rPr>
                        <a:t>Suppliers</a:t>
                      </a:r>
                    </a:p>
                  </a:txBody>
                  <a:tcPr marL="0" marR="0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spc="0" dirty="0">
                          <a:solidFill>
                            <a:schemeClr val="bg1"/>
                          </a:solidFill>
                          <a:latin typeface="Calibri"/>
                        </a:rPr>
                        <a:t>Inputs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spc="0" dirty="0">
                          <a:solidFill>
                            <a:schemeClr val="bg1"/>
                          </a:solidFill>
                          <a:latin typeface="+mn-lt"/>
                        </a:rPr>
                        <a:t>Process Steps</a:t>
                      </a:r>
                      <a:endParaRPr lang="en-US" sz="1600" b="0" i="0" u="none" strike="noStrike" spc="0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spc="0" dirty="0">
                          <a:solidFill>
                            <a:schemeClr val="bg1"/>
                          </a:solidFill>
                          <a:latin typeface="+mn-lt"/>
                        </a:rPr>
                        <a:t>Outputs</a:t>
                      </a:r>
                      <a:endParaRPr lang="en-US" sz="1600" b="0" i="0" u="none" strike="noStrike" spc="0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spc="0" dirty="0">
                          <a:solidFill>
                            <a:schemeClr val="bg1"/>
                          </a:solidFill>
                          <a:latin typeface="Calibri"/>
                        </a:rPr>
                        <a:t>Customers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spc="0" dirty="0">
                          <a:solidFill>
                            <a:schemeClr val="tx1"/>
                          </a:solidFill>
                          <a:latin typeface="+mn-lt"/>
                        </a:rPr>
                        <a:t>Quality and excellence department</a:t>
                      </a:r>
                    </a:p>
                  </a:txBody>
                  <a:tcPr marL="0" marR="0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spc="0" dirty="0">
                          <a:solidFill>
                            <a:schemeClr val="tx1"/>
                          </a:solidFill>
                          <a:latin typeface="+mn-lt"/>
                        </a:rPr>
                        <a:t> Data analysis request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6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prstClr val="black"/>
                          </a:solidFill>
                        </a:rPr>
                        <a:t>Conduct Data Analysis</a:t>
                      </a:r>
                      <a:endParaRPr lang="en-US" sz="1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spc="0" dirty="0">
                          <a:solidFill>
                            <a:schemeClr val="tx1"/>
                          </a:solidFill>
                          <a:latin typeface="+mn-lt"/>
                        </a:rPr>
                        <a:t>Collected and stored data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spc="0" dirty="0">
                          <a:solidFill>
                            <a:schemeClr val="tx1"/>
                          </a:solidFill>
                          <a:latin typeface="+mn-lt"/>
                        </a:rPr>
                        <a:t>Individuals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spc="0" dirty="0">
                          <a:solidFill>
                            <a:schemeClr val="tx1"/>
                          </a:solidFill>
                          <a:latin typeface="+mn-lt"/>
                        </a:rPr>
                        <a:t>Individuals</a:t>
                      </a:r>
                    </a:p>
                  </a:txBody>
                  <a:tcPr marL="0" marR="0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spc="0" dirty="0">
                          <a:solidFill>
                            <a:schemeClr val="tx1"/>
                          </a:solidFill>
                          <a:latin typeface="+mn-lt"/>
                        </a:rPr>
                        <a:t>Study question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i="0" u="none" strike="noStrike" spc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spc="0" dirty="0">
                          <a:solidFill>
                            <a:schemeClr val="tx1"/>
                          </a:solidFill>
                          <a:latin typeface="+mn-lt"/>
                        </a:rPr>
                        <a:t>Conclusions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spc="0" dirty="0">
                          <a:solidFill>
                            <a:schemeClr val="tx1"/>
                          </a:solidFill>
                          <a:latin typeface="+mn-lt"/>
                        </a:rPr>
                        <a:t>Departments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spc="0" dirty="0">
                          <a:solidFill>
                            <a:schemeClr val="tx1"/>
                          </a:solidFill>
                          <a:latin typeface="+mn-lt"/>
                        </a:rPr>
                        <a:t>Departments</a:t>
                      </a:r>
                    </a:p>
                  </a:txBody>
                  <a:tcPr marL="0" marR="0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spc="0" dirty="0">
                          <a:solidFill>
                            <a:schemeClr val="tx1"/>
                          </a:solidFill>
                          <a:latin typeface="+mn-lt"/>
                        </a:rPr>
                        <a:t>Sample size and frequency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i="0" u="none" strike="noStrike" spc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spc="0" dirty="0">
                          <a:solidFill>
                            <a:schemeClr val="tx1"/>
                          </a:solidFill>
                          <a:latin typeface="+mn-lt"/>
                        </a:rPr>
                        <a:t>Data analysis report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i="0" u="none" strike="noStrike" spc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i="0" u="none" strike="noStrike" spc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spc="0" dirty="0">
                          <a:solidFill>
                            <a:schemeClr val="tx1"/>
                          </a:solidFill>
                          <a:latin typeface="+mn-lt"/>
                        </a:rPr>
                        <a:t>Measurement method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i="0" u="none" strike="noStrike" spc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i="0" u="none" strike="noStrike" spc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i="0" u="none" strike="noStrike" spc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i="0" u="none" strike="noStrike" spc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spc="0" dirty="0">
                          <a:solidFill>
                            <a:schemeClr val="tx1"/>
                          </a:solidFill>
                          <a:latin typeface="+mn-lt"/>
                        </a:rPr>
                        <a:t>Data analyst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i="0" u="none" strike="noStrike" spc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i="0" u="none" strike="noStrike" spc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i="0" u="none" strike="noStrike" spc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i="0" u="none" strike="noStrike" spc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spc="0" dirty="0">
                          <a:solidFill>
                            <a:schemeClr val="tx1"/>
                          </a:solidFill>
                          <a:latin typeface="+mn-lt"/>
                        </a:rPr>
                        <a:t>Data collector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i="0" u="none" strike="noStrike" spc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i="0" u="none" strike="noStrike" spc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i="0" u="none" strike="noStrike" spc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005840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i="0" u="none" strike="noStrike" spc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i="0" u="none" strike="noStrike" spc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i="0" u="none" strike="noStrike" spc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i="0" u="none" strike="noStrike" spc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i="0" u="none" strike="noStrike" spc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F7F7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pSp>
        <p:nvGrpSpPr>
          <p:cNvPr id="42" name="Group 41">
            <a:extLst>
              <a:ext uri="{FF2B5EF4-FFF2-40B4-BE49-F238E27FC236}">
                <a16:creationId xmlns:a16="http://schemas.microsoft.com/office/drawing/2014/main" id="{CFAA31C0-05CD-4A0E-85C9-0A51937A9450}"/>
              </a:ext>
            </a:extLst>
          </p:cNvPr>
          <p:cNvGrpSpPr/>
          <p:nvPr/>
        </p:nvGrpSpPr>
        <p:grpSpPr>
          <a:xfrm>
            <a:off x="266075" y="5489716"/>
            <a:ext cx="8611851" cy="914400"/>
            <a:chOff x="279481" y="5461580"/>
            <a:chExt cx="8611851" cy="914400"/>
          </a:xfrm>
        </p:grpSpPr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CCAE91E1-877D-4121-A72F-A305CA0987BF}"/>
                </a:ext>
              </a:extLst>
            </p:cNvPr>
            <p:cNvGrpSpPr/>
            <p:nvPr/>
          </p:nvGrpSpPr>
          <p:grpSpPr>
            <a:xfrm>
              <a:off x="279481" y="5461580"/>
              <a:ext cx="1233494" cy="914400"/>
              <a:chOff x="3787432" y="1625603"/>
              <a:chExt cx="1571967" cy="914400"/>
            </a:xfrm>
          </p:grpSpPr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F4596DB9-9B0E-4F68-A67F-5D5C5348503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87432" y="1625603"/>
                <a:ext cx="1569144" cy="914400"/>
              </a:xfrm>
              <a:prstGeom prst="rect">
                <a:avLst/>
              </a:prstGeom>
              <a:solidFill>
                <a:srgbClr val="CBFF6D"/>
              </a:solidFill>
              <a:ln w="12700" cap="flat" cmpd="sng" algn="ctr">
                <a:solidFill>
                  <a:srgbClr val="FFFFFF">
                    <a:lumMod val="7500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2075" tIns="46038" rIns="92075" bIns="46038" numCol="1" rtlCol="0" anchor="ctr" anchorCtr="0" compatLnSpc="1">
                <a:prstTxWarp prst="textNoShape">
                  <a:avLst/>
                </a:prstTxWarp>
                <a:spAutoFit/>
              </a:bodyPr>
              <a:lstStyle>
                <a:defPPr>
                  <a:defRPr lang="en-GB"/>
                </a:defPPr>
                <a:lvl1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 i="1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1pPr>
                <a:lvl2pPr marL="4572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 i="1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2pPr>
                <a:lvl3pPr marL="9144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 i="1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3pPr>
                <a:lvl4pPr marL="13716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 i="1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4pPr>
                <a:lvl5pPr marL="18288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 i="1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800" b="1" i="1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800" b="1" i="1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800" b="1" i="1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800" b="1" i="1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 sz="1000"/>
                </a:pPr>
                <a:r>
                  <a:rPr kumimoji="0" 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itchFamily="34" charset="0"/>
                    <a:cs typeface="Arial"/>
                  </a:rPr>
                  <a:t> </a:t>
                </a:r>
                <a:br>
                  <a:rPr kumimoji="0" 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itchFamily="34" charset="0"/>
                    <a:cs typeface="Arial"/>
                  </a:rPr>
                </a:br>
                <a:endPara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itchFamily="34" charset="0"/>
                  <a:cs typeface="Arial"/>
                </a:endParaRPr>
              </a:p>
            </p:txBody>
          </p:sp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59A5C15F-2B90-4FEC-98BE-5844F2A09606}"/>
                  </a:ext>
                </a:extLst>
              </p:cNvPr>
              <p:cNvSpPr/>
              <p:nvPr/>
            </p:nvSpPr>
            <p:spPr>
              <a:xfrm>
                <a:off x="3790255" y="1625603"/>
                <a:ext cx="1569144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ctr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 sz="1000"/>
                </a:pPr>
                <a:r>
                  <a:rPr kumimoji="0" lang="en-US" sz="140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cs typeface="Arial"/>
                  </a:rPr>
                  <a:t>Plan data collection</a:t>
                </a:r>
              </a:p>
            </p:txBody>
          </p:sp>
        </p:grpSp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726754F5-AE69-4B89-BAD0-8B14A0308730}"/>
                </a:ext>
              </a:extLst>
            </p:cNvPr>
            <p:cNvGrpSpPr/>
            <p:nvPr/>
          </p:nvGrpSpPr>
          <p:grpSpPr>
            <a:xfrm>
              <a:off x="1755152" y="5461580"/>
              <a:ext cx="1233494" cy="914400"/>
              <a:chOff x="3787432" y="1625603"/>
              <a:chExt cx="1571967" cy="914400"/>
            </a:xfrm>
          </p:grpSpPr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F4635053-F955-4C08-BB9D-86D231DCAD9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87432" y="1625603"/>
                <a:ext cx="1569144" cy="914400"/>
              </a:xfrm>
              <a:prstGeom prst="rect">
                <a:avLst/>
              </a:prstGeom>
              <a:solidFill>
                <a:srgbClr val="CBFF6D"/>
              </a:solidFill>
              <a:ln w="12700" cap="flat" cmpd="sng" algn="ctr">
                <a:solidFill>
                  <a:srgbClr val="FFFFFF">
                    <a:lumMod val="7500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2075" tIns="46038" rIns="92075" bIns="46038" numCol="1" rtlCol="0" anchor="ctr" anchorCtr="0" compatLnSpc="1">
                <a:prstTxWarp prst="textNoShape">
                  <a:avLst/>
                </a:prstTxWarp>
                <a:spAutoFit/>
              </a:bodyPr>
              <a:lstStyle>
                <a:defPPr>
                  <a:defRPr lang="en-GB"/>
                </a:defPPr>
                <a:lvl1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 i="1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1pPr>
                <a:lvl2pPr marL="4572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 i="1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2pPr>
                <a:lvl3pPr marL="9144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 i="1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3pPr>
                <a:lvl4pPr marL="13716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 i="1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4pPr>
                <a:lvl5pPr marL="18288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 i="1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800" b="1" i="1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800" b="1" i="1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800" b="1" i="1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800" b="1" i="1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 sz="1000"/>
                </a:pPr>
                <a:r>
                  <a:rPr kumimoji="0" 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itchFamily="34" charset="0"/>
                    <a:cs typeface="Arial"/>
                  </a:rPr>
                  <a:t> </a:t>
                </a:r>
                <a:br>
                  <a:rPr kumimoji="0" 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itchFamily="34" charset="0"/>
                    <a:cs typeface="Arial"/>
                  </a:rPr>
                </a:br>
                <a:endPara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itchFamily="34" charset="0"/>
                  <a:cs typeface="Arial"/>
                </a:endParaRPr>
              </a:p>
            </p:txBody>
          </p:sp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2EF19482-78FD-44B4-AA13-BF7A4A99EDBE}"/>
                  </a:ext>
                </a:extLst>
              </p:cNvPr>
              <p:cNvSpPr/>
              <p:nvPr/>
            </p:nvSpPr>
            <p:spPr>
              <a:xfrm>
                <a:off x="3790255" y="1625603"/>
                <a:ext cx="1569144" cy="30777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indent="0" algn="ctr" defTabSz="914400" rtl="0" eaLnBrk="1" fontAlgn="ctr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sz="1400" b="0" i="0" u="none" strike="noStrike" spc="0" dirty="0">
                    <a:solidFill>
                      <a:schemeClr val="tx1"/>
                    </a:solidFill>
                    <a:latin typeface="+mn-lt"/>
                  </a:rPr>
                  <a:t>Collect data</a:t>
                </a:r>
              </a:p>
            </p:txBody>
          </p:sp>
        </p:grp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C18C4A95-642B-4A6A-89BB-D7218C5A4984}"/>
                </a:ext>
              </a:extLst>
            </p:cNvPr>
            <p:cNvGrpSpPr/>
            <p:nvPr/>
          </p:nvGrpSpPr>
          <p:grpSpPr>
            <a:xfrm>
              <a:off x="3230823" y="5461580"/>
              <a:ext cx="1233494" cy="914400"/>
              <a:chOff x="3787432" y="1625603"/>
              <a:chExt cx="1571967" cy="914400"/>
            </a:xfrm>
          </p:grpSpPr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8B8687CD-21BE-4D47-9BB5-64701E6EFCC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87432" y="1625603"/>
                <a:ext cx="1569144" cy="914400"/>
              </a:xfrm>
              <a:prstGeom prst="rect">
                <a:avLst/>
              </a:prstGeom>
              <a:solidFill>
                <a:srgbClr val="CBFF6D"/>
              </a:solidFill>
              <a:ln w="12700" cap="flat" cmpd="sng" algn="ctr">
                <a:solidFill>
                  <a:srgbClr val="FFFFFF">
                    <a:lumMod val="7500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2075" tIns="46038" rIns="92075" bIns="46038" numCol="1" rtlCol="0" anchor="ctr" anchorCtr="0" compatLnSpc="1">
                <a:prstTxWarp prst="textNoShape">
                  <a:avLst/>
                </a:prstTxWarp>
                <a:spAutoFit/>
              </a:bodyPr>
              <a:lstStyle>
                <a:defPPr>
                  <a:defRPr lang="en-GB"/>
                </a:defPPr>
                <a:lvl1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 i="1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1pPr>
                <a:lvl2pPr marL="4572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 i="1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2pPr>
                <a:lvl3pPr marL="9144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 i="1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3pPr>
                <a:lvl4pPr marL="13716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 i="1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4pPr>
                <a:lvl5pPr marL="18288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 i="1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800" b="1" i="1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800" b="1" i="1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800" b="1" i="1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800" b="1" i="1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 sz="1000"/>
                </a:pPr>
                <a:r>
                  <a:rPr kumimoji="0" 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itchFamily="34" charset="0"/>
                    <a:cs typeface="Arial"/>
                  </a:rPr>
                  <a:t> </a:t>
                </a:r>
                <a:br>
                  <a:rPr kumimoji="0" 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itchFamily="34" charset="0"/>
                    <a:cs typeface="Arial"/>
                  </a:rPr>
                </a:br>
                <a:endPara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itchFamily="34" charset="0"/>
                  <a:cs typeface="Arial"/>
                </a:endParaRPr>
              </a:p>
            </p:txBody>
          </p:sp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4A64D3FC-61FF-4372-9909-D3EB718C86FB}"/>
                  </a:ext>
                </a:extLst>
              </p:cNvPr>
              <p:cNvSpPr/>
              <p:nvPr/>
            </p:nvSpPr>
            <p:spPr>
              <a:xfrm>
                <a:off x="3790255" y="1625603"/>
                <a:ext cx="1569144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indent="0" algn="ctr" defTabSz="914400" rtl="0" eaLnBrk="1" fontAlgn="ctr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sz="1400" b="0" i="0" u="none" strike="noStrike" spc="0" dirty="0">
                    <a:solidFill>
                      <a:schemeClr val="tx1"/>
                    </a:solidFill>
                    <a:latin typeface="+mn-lt"/>
                  </a:rPr>
                  <a:t>Clean and prepare data</a:t>
                </a:r>
              </a:p>
            </p:txBody>
          </p:sp>
        </p:grpSp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D7DFAE06-BD26-406B-9ECF-46040A592F53}"/>
                </a:ext>
              </a:extLst>
            </p:cNvPr>
            <p:cNvGrpSpPr/>
            <p:nvPr/>
          </p:nvGrpSpPr>
          <p:grpSpPr>
            <a:xfrm>
              <a:off x="4706494" y="5461580"/>
              <a:ext cx="1233494" cy="914400"/>
              <a:chOff x="3787432" y="1625603"/>
              <a:chExt cx="1571967" cy="914400"/>
            </a:xfrm>
          </p:grpSpPr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32A7DD12-F0E4-44E5-AF5F-9F2CBB3B4D8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87432" y="1625603"/>
                <a:ext cx="1569144" cy="914400"/>
              </a:xfrm>
              <a:prstGeom prst="rect">
                <a:avLst/>
              </a:prstGeom>
              <a:solidFill>
                <a:srgbClr val="CBFF6D"/>
              </a:solidFill>
              <a:ln w="12700" cap="flat" cmpd="sng" algn="ctr">
                <a:solidFill>
                  <a:srgbClr val="FFFFFF">
                    <a:lumMod val="7500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2075" tIns="46038" rIns="92075" bIns="46038" numCol="1" rtlCol="0" anchor="ctr" anchorCtr="0" compatLnSpc="1">
                <a:prstTxWarp prst="textNoShape">
                  <a:avLst/>
                </a:prstTxWarp>
                <a:spAutoFit/>
              </a:bodyPr>
              <a:lstStyle>
                <a:defPPr>
                  <a:defRPr lang="en-GB"/>
                </a:defPPr>
                <a:lvl1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 i="1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1pPr>
                <a:lvl2pPr marL="4572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 i="1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2pPr>
                <a:lvl3pPr marL="9144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 i="1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3pPr>
                <a:lvl4pPr marL="13716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 i="1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4pPr>
                <a:lvl5pPr marL="18288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 i="1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800" b="1" i="1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800" b="1" i="1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800" b="1" i="1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800" b="1" i="1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 sz="1000"/>
                </a:pPr>
                <a:r>
                  <a:rPr kumimoji="0" 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itchFamily="34" charset="0"/>
                    <a:cs typeface="Arial"/>
                  </a:rPr>
                  <a:t> </a:t>
                </a:r>
                <a:br>
                  <a:rPr kumimoji="0" 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itchFamily="34" charset="0"/>
                    <a:cs typeface="Arial"/>
                  </a:rPr>
                </a:br>
                <a:endPara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itchFamily="34" charset="0"/>
                  <a:cs typeface="Arial"/>
                </a:endParaRPr>
              </a:p>
            </p:txBody>
          </p:sp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F678F4B6-55CC-4ED3-A887-BF2845F5A9E9}"/>
                  </a:ext>
                </a:extLst>
              </p:cNvPr>
              <p:cNvSpPr/>
              <p:nvPr/>
            </p:nvSpPr>
            <p:spPr>
              <a:xfrm>
                <a:off x="3790255" y="1625603"/>
                <a:ext cx="1569144" cy="30777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indent="0" algn="ctr" defTabSz="914400" rtl="0" eaLnBrk="1" fontAlgn="ctr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sz="1400" b="0" i="0" u="none" strike="noStrike" spc="0" dirty="0">
                    <a:solidFill>
                      <a:schemeClr val="tx1"/>
                    </a:solidFill>
                    <a:latin typeface="+mn-lt"/>
                  </a:rPr>
                  <a:t>Analyze data</a:t>
                </a:r>
              </a:p>
            </p:txBody>
          </p:sp>
        </p:grpSp>
        <p:grpSp>
          <p:nvGrpSpPr>
            <p:cNvPr id="17" name="Group 16">
              <a:extLst>
                <a:ext uri="{FF2B5EF4-FFF2-40B4-BE49-F238E27FC236}">
                  <a16:creationId xmlns:a16="http://schemas.microsoft.com/office/drawing/2014/main" id="{7DAD4731-D918-4C27-A432-0BBF7AE6B66C}"/>
                </a:ext>
              </a:extLst>
            </p:cNvPr>
            <p:cNvGrpSpPr/>
            <p:nvPr/>
          </p:nvGrpSpPr>
          <p:grpSpPr>
            <a:xfrm>
              <a:off x="6182165" y="5461580"/>
              <a:ext cx="1233494" cy="914400"/>
              <a:chOff x="3787432" y="1625603"/>
              <a:chExt cx="1571967" cy="914400"/>
            </a:xfrm>
          </p:grpSpPr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A6D8B2F6-649B-4639-9DA1-C358E872443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87432" y="1625603"/>
                <a:ext cx="1569144" cy="914400"/>
              </a:xfrm>
              <a:prstGeom prst="rect">
                <a:avLst/>
              </a:prstGeom>
              <a:solidFill>
                <a:srgbClr val="CBFF6D"/>
              </a:solidFill>
              <a:ln w="12700" cap="flat" cmpd="sng" algn="ctr">
                <a:solidFill>
                  <a:srgbClr val="FFFFFF">
                    <a:lumMod val="7500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2075" tIns="46038" rIns="92075" bIns="46038" numCol="1" rtlCol="0" anchor="ctr" anchorCtr="0" compatLnSpc="1">
                <a:prstTxWarp prst="textNoShape">
                  <a:avLst/>
                </a:prstTxWarp>
                <a:spAutoFit/>
              </a:bodyPr>
              <a:lstStyle>
                <a:defPPr>
                  <a:defRPr lang="en-GB"/>
                </a:defPPr>
                <a:lvl1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 i="1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1pPr>
                <a:lvl2pPr marL="4572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 i="1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2pPr>
                <a:lvl3pPr marL="9144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 i="1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3pPr>
                <a:lvl4pPr marL="13716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 i="1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4pPr>
                <a:lvl5pPr marL="18288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 i="1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800" b="1" i="1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800" b="1" i="1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800" b="1" i="1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800" b="1" i="1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 sz="1000"/>
                </a:pPr>
                <a:r>
                  <a:rPr kumimoji="0" 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itchFamily="34" charset="0"/>
                    <a:cs typeface="Arial"/>
                  </a:rPr>
                  <a:t> </a:t>
                </a:r>
                <a:br>
                  <a:rPr kumimoji="0" 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itchFamily="34" charset="0"/>
                    <a:cs typeface="Arial"/>
                  </a:rPr>
                </a:br>
                <a:endPara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itchFamily="34" charset="0"/>
                  <a:cs typeface="Arial"/>
                </a:endParaRPr>
              </a:p>
            </p:txBody>
          </p:sp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CCE0A222-12ED-4C8F-AF46-69D6FFE953E4}"/>
                  </a:ext>
                </a:extLst>
              </p:cNvPr>
              <p:cNvSpPr/>
              <p:nvPr/>
            </p:nvSpPr>
            <p:spPr>
              <a:xfrm>
                <a:off x="3790255" y="1625603"/>
                <a:ext cx="1569144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indent="0" algn="ctr" defTabSz="914400" rtl="0" eaLnBrk="1" fontAlgn="ctr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sz="1400" b="0" i="0" u="none" strike="noStrike" spc="0" dirty="0">
                    <a:solidFill>
                      <a:schemeClr val="tx1"/>
                    </a:solidFill>
                    <a:latin typeface="+mn-lt"/>
                  </a:rPr>
                  <a:t>Interpret results</a:t>
                </a:r>
              </a:p>
            </p:txBody>
          </p:sp>
        </p:grpSp>
        <p:grpSp>
          <p:nvGrpSpPr>
            <p:cNvPr id="20" name="Group 19">
              <a:extLst>
                <a:ext uri="{FF2B5EF4-FFF2-40B4-BE49-F238E27FC236}">
                  <a16:creationId xmlns:a16="http://schemas.microsoft.com/office/drawing/2014/main" id="{453FF0B0-644F-4886-9149-40D01289F977}"/>
                </a:ext>
              </a:extLst>
            </p:cNvPr>
            <p:cNvGrpSpPr/>
            <p:nvPr/>
          </p:nvGrpSpPr>
          <p:grpSpPr>
            <a:xfrm>
              <a:off x="7657838" y="5461580"/>
              <a:ext cx="1233494" cy="914400"/>
              <a:chOff x="3787432" y="1625603"/>
              <a:chExt cx="1571967" cy="914400"/>
            </a:xfrm>
          </p:grpSpPr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3F802374-89E0-4AFE-AF89-A36145A70FE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87432" y="1625603"/>
                <a:ext cx="1569144" cy="914400"/>
              </a:xfrm>
              <a:prstGeom prst="rect">
                <a:avLst/>
              </a:prstGeom>
              <a:solidFill>
                <a:srgbClr val="CBFF6D"/>
              </a:solidFill>
              <a:ln w="12700" cap="flat" cmpd="sng" algn="ctr">
                <a:solidFill>
                  <a:srgbClr val="FFFFFF">
                    <a:lumMod val="7500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2075" tIns="46038" rIns="92075" bIns="46038" numCol="1" rtlCol="0" anchor="ctr" anchorCtr="0" compatLnSpc="1">
                <a:prstTxWarp prst="textNoShape">
                  <a:avLst/>
                </a:prstTxWarp>
                <a:spAutoFit/>
              </a:bodyPr>
              <a:lstStyle>
                <a:defPPr>
                  <a:defRPr lang="en-GB"/>
                </a:defPPr>
                <a:lvl1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 i="1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1pPr>
                <a:lvl2pPr marL="4572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 i="1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2pPr>
                <a:lvl3pPr marL="9144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 i="1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3pPr>
                <a:lvl4pPr marL="13716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 i="1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4pPr>
                <a:lvl5pPr marL="18288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 i="1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800" b="1" i="1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800" b="1" i="1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800" b="1" i="1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800" b="1" i="1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 sz="1000"/>
                </a:pPr>
                <a:r>
                  <a:rPr kumimoji="0" 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itchFamily="34" charset="0"/>
                    <a:cs typeface="Arial"/>
                  </a:rPr>
                  <a:t> </a:t>
                </a:r>
                <a:br>
                  <a:rPr kumimoji="0" 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itchFamily="34" charset="0"/>
                    <a:cs typeface="Arial"/>
                  </a:rPr>
                </a:br>
                <a:endPara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itchFamily="34" charset="0"/>
                  <a:cs typeface="Arial"/>
                </a:endParaRPr>
              </a:p>
            </p:txBody>
          </p:sp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E94D53C6-B0E9-4384-BE11-D4AF12194E06}"/>
                  </a:ext>
                </a:extLst>
              </p:cNvPr>
              <p:cNvSpPr/>
              <p:nvPr/>
            </p:nvSpPr>
            <p:spPr>
              <a:xfrm>
                <a:off x="3790255" y="1625603"/>
                <a:ext cx="1569144" cy="30777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indent="0" algn="ctr" defTabSz="914400" rtl="0" eaLnBrk="1" fontAlgn="ctr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sz="1400" b="0" i="0" u="none" strike="noStrike" spc="0" dirty="0">
                    <a:solidFill>
                      <a:schemeClr val="tx1"/>
                    </a:solidFill>
                    <a:latin typeface="+mn-lt"/>
                  </a:rPr>
                  <a:t>Share results</a:t>
                </a:r>
              </a:p>
            </p:txBody>
          </p:sp>
        </p:grpSp>
      </p:grp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E9327B61-D4A5-40A8-866D-F082AC4D2726}"/>
              </a:ext>
            </a:extLst>
          </p:cNvPr>
          <p:cNvCxnSpPr>
            <a:cxnSpLocks/>
            <a:stCxn id="5" idx="3"/>
            <a:endCxn id="8" idx="1"/>
          </p:cNvCxnSpPr>
          <p:nvPr/>
        </p:nvCxnSpPr>
        <p:spPr bwMode="auto">
          <a:xfrm>
            <a:off x="1497354" y="5946916"/>
            <a:ext cx="244392" cy="0"/>
          </a:xfrm>
          <a:prstGeom prst="straightConnector1">
            <a:avLst/>
          </a:prstGeom>
          <a:solidFill>
            <a:srgbClr val="99CCFF"/>
          </a:solidFill>
          <a:ln w="12700" cap="flat" cmpd="sng" algn="ctr">
            <a:solidFill>
              <a:schemeClr val="bg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BFB6455E-D8F4-48F2-92F1-41A125456E6F}"/>
              </a:ext>
            </a:extLst>
          </p:cNvPr>
          <p:cNvCxnSpPr>
            <a:cxnSpLocks/>
            <a:stCxn id="8" idx="3"/>
            <a:endCxn id="11" idx="1"/>
          </p:cNvCxnSpPr>
          <p:nvPr/>
        </p:nvCxnSpPr>
        <p:spPr bwMode="auto">
          <a:xfrm>
            <a:off x="2973025" y="5946916"/>
            <a:ext cx="244392" cy="0"/>
          </a:xfrm>
          <a:prstGeom prst="straightConnector1">
            <a:avLst/>
          </a:prstGeom>
          <a:solidFill>
            <a:srgbClr val="99CCFF"/>
          </a:solidFill>
          <a:ln w="12700" cap="flat" cmpd="sng" algn="ctr">
            <a:solidFill>
              <a:schemeClr val="bg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147B424B-A4A1-4B4A-8805-BBA153AC7D2F}"/>
              </a:ext>
            </a:extLst>
          </p:cNvPr>
          <p:cNvCxnSpPr>
            <a:cxnSpLocks/>
            <a:stCxn id="11" idx="3"/>
            <a:endCxn id="15" idx="1"/>
          </p:cNvCxnSpPr>
          <p:nvPr/>
        </p:nvCxnSpPr>
        <p:spPr bwMode="auto">
          <a:xfrm>
            <a:off x="4448696" y="5946916"/>
            <a:ext cx="244392" cy="0"/>
          </a:xfrm>
          <a:prstGeom prst="straightConnector1">
            <a:avLst/>
          </a:prstGeom>
          <a:solidFill>
            <a:srgbClr val="99CCFF"/>
          </a:solidFill>
          <a:ln w="12700" cap="flat" cmpd="sng" algn="ctr">
            <a:solidFill>
              <a:schemeClr val="bg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5AA144D3-1CE7-48B8-9D32-249BA127A1CF}"/>
              </a:ext>
            </a:extLst>
          </p:cNvPr>
          <p:cNvCxnSpPr>
            <a:cxnSpLocks/>
            <a:stCxn id="15" idx="3"/>
            <a:endCxn id="18" idx="1"/>
          </p:cNvCxnSpPr>
          <p:nvPr/>
        </p:nvCxnSpPr>
        <p:spPr bwMode="auto">
          <a:xfrm>
            <a:off x="5924367" y="5946916"/>
            <a:ext cx="244392" cy="0"/>
          </a:xfrm>
          <a:prstGeom prst="straightConnector1">
            <a:avLst/>
          </a:prstGeom>
          <a:solidFill>
            <a:srgbClr val="99CCFF"/>
          </a:solidFill>
          <a:ln w="12700" cap="flat" cmpd="sng" algn="ctr">
            <a:solidFill>
              <a:schemeClr val="bg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5AD1E1E5-48FC-431C-8E3E-F6C11EF8DB7C}"/>
              </a:ext>
            </a:extLst>
          </p:cNvPr>
          <p:cNvCxnSpPr>
            <a:cxnSpLocks/>
            <a:stCxn id="18" idx="3"/>
            <a:endCxn id="21" idx="1"/>
          </p:cNvCxnSpPr>
          <p:nvPr/>
        </p:nvCxnSpPr>
        <p:spPr bwMode="auto">
          <a:xfrm>
            <a:off x="7400038" y="5946916"/>
            <a:ext cx="244394" cy="0"/>
          </a:xfrm>
          <a:prstGeom prst="straightConnector1">
            <a:avLst/>
          </a:prstGeom>
          <a:solidFill>
            <a:srgbClr val="99CCFF"/>
          </a:solidFill>
          <a:ln w="12700" cap="flat" cmpd="sng" algn="ctr">
            <a:solidFill>
              <a:schemeClr val="bg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36654095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1167</TotalTime>
  <Words>259</Words>
  <Application>Microsoft Office PowerPoint</Application>
  <PresentationFormat>On-screen Show (4:3)</PresentationFormat>
  <Paragraphs>99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edwin</dc:creator>
  <cp:lastModifiedBy>l s</cp:lastModifiedBy>
  <cp:revision>209</cp:revision>
  <dcterms:created xsi:type="dcterms:W3CDTF">2013-12-01T22:07:52Z</dcterms:created>
  <dcterms:modified xsi:type="dcterms:W3CDTF">2020-10-08T21:03:38Z</dcterms:modified>
</cp:coreProperties>
</file>