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F78"/>
    <a:srgbClr val="89BC44"/>
    <a:srgbClr val="7F7F7F"/>
    <a:srgbClr val="FC4315"/>
    <a:srgbClr val="F8F8F8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49" autoAdjust="0"/>
  </p:normalViewPr>
  <p:slideViewPr>
    <p:cSldViewPr snapToGrid="0">
      <p:cViewPr varScale="1">
        <p:scale>
          <a:sx n="65" d="100"/>
          <a:sy n="65" d="100"/>
        </p:scale>
        <p:origin x="15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oud Saadeddin" userId="50f496e5f975282e" providerId="LiveId" clId="{638948E5-CCD8-4DA2-A6B2-829C82159658}"/>
    <pc:docChg chg="modSld">
      <pc:chgData name="Daoud Saadeddin" userId="50f496e5f975282e" providerId="LiveId" clId="{638948E5-CCD8-4DA2-A6B2-829C82159658}" dt="2022-09-30T06:32:10.051" v="0" actId="20577"/>
      <pc:docMkLst>
        <pc:docMk/>
      </pc:docMkLst>
      <pc:sldChg chg="modNotesTx">
        <pc:chgData name="Daoud Saadeddin" userId="50f496e5f975282e" providerId="LiveId" clId="{638948E5-CCD8-4DA2-A6B2-829C82159658}" dt="2022-09-30T06:32:10.051" v="0" actId="20577"/>
        <pc:sldMkLst>
          <pc:docMk/>
          <pc:sldMk cId="2255509418" sldId="261"/>
        </pc:sldMkLst>
      </pc:sldChg>
    </pc:docChg>
  </pc:docChgLst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Process map template – </a:t>
            </a:r>
            <a:r>
              <a:rPr lang="en-US" dirty="0">
                <a:solidFill>
                  <a:srgbClr val="FF0000"/>
                </a:solidFill>
              </a:rPr>
              <a:t>Simple-drawing process map </a:t>
            </a:r>
            <a:r>
              <a:rPr lang="en-US" dirty="0"/>
              <a:t>-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</a:t>
            </a:r>
            <a:r>
              <a:rPr lang="en-US" b="0"/>
              <a:t>.com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4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Process map template – Time function process map -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29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Process map template – Process map table</a:t>
            </a:r>
            <a:r>
              <a:rPr lang="en-US" baseline="0" dirty="0"/>
              <a:t> </a:t>
            </a:r>
            <a:r>
              <a:rPr lang="en-US" dirty="0"/>
              <a:t>-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858439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Page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72292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As-is/To-be?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6858439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9" name="Freeform 18"/>
          <p:cNvSpPr/>
          <p:nvPr userDrawn="1"/>
        </p:nvSpPr>
        <p:spPr>
          <a:xfrm>
            <a:off x="4572292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Mapped by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Handling customer complaints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D170E6B-70E1-4186-8C3C-814A14D754D3}"/>
              </a:ext>
            </a:extLst>
          </p:cNvPr>
          <p:cNvGrpSpPr/>
          <p:nvPr/>
        </p:nvGrpSpPr>
        <p:grpSpPr>
          <a:xfrm>
            <a:off x="537548" y="1612090"/>
            <a:ext cx="8068905" cy="4494167"/>
            <a:chOff x="564924" y="1684660"/>
            <a:chExt cx="8068905" cy="4494167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8F798560-D8D3-41B2-8FA2-4A4DCCC9FDF2}"/>
                </a:ext>
              </a:extLst>
            </p:cNvPr>
            <p:cNvSpPr/>
            <p:nvPr/>
          </p:nvSpPr>
          <p:spPr>
            <a:xfrm>
              <a:off x="564924" y="1684660"/>
              <a:ext cx="1757363" cy="1159766"/>
            </a:xfrm>
            <a:prstGeom prst="rect">
              <a:avLst/>
            </a:prstGeom>
            <a:solidFill>
              <a:srgbClr val="89BC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2000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Receive customer complaint 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38070AA7-09E7-40F7-B3D1-F291BDCC4B83}"/>
                </a:ext>
              </a:extLst>
            </p:cNvPr>
            <p:cNvSpPr/>
            <p:nvPr/>
          </p:nvSpPr>
          <p:spPr>
            <a:xfrm>
              <a:off x="2668771" y="1684660"/>
              <a:ext cx="1757363" cy="11597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2000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Record the complaint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820ECE39-29E2-4DC9-A835-4F75E2EB9273}"/>
                </a:ext>
              </a:extLst>
            </p:cNvPr>
            <p:cNvSpPr/>
            <p:nvPr/>
          </p:nvSpPr>
          <p:spPr>
            <a:xfrm>
              <a:off x="4772618" y="1684660"/>
              <a:ext cx="1757363" cy="115976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2000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Communicate internally</a:t>
              </a: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847C3733-0922-44F3-AE65-FBBD20A0D103}"/>
                </a:ext>
              </a:extLst>
            </p:cNvPr>
            <p:cNvSpPr/>
            <p:nvPr/>
          </p:nvSpPr>
          <p:spPr>
            <a:xfrm>
              <a:off x="6876466" y="1684660"/>
              <a:ext cx="1757363" cy="1159766"/>
            </a:xfrm>
            <a:prstGeom prst="rect">
              <a:avLst/>
            </a:prstGeom>
            <a:solidFill>
              <a:srgbClr val="177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2000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Get the facts</a:t>
              </a:r>
            </a:p>
          </p:txBody>
        </p: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40FFA618-7A73-40DD-8974-E566300673CC}"/>
                </a:ext>
              </a:extLst>
            </p:cNvPr>
            <p:cNvCxnSpPr>
              <a:cxnSpLocks/>
              <a:stCxn id="217" idx="3"/>
              <a:endCxn id="215" idx="1"/>
            </p:cNvCxnSpPr>
            <p:nvPr/>
          </p:nvCxnSpPr>
          <p:spPr>
            <a:xfrm>
              <a:off x="2322287" y="2264543"/>
              <a:ext cx="3464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>
              <a:extLst>
                <a:ext uri="{FF2B5EF4-FFF2-40B4-BE49-F238E27FC236}">
                  <a16:creationId xmlns:a16="http://schemas.microsoft.com/office/drawing/2014/main" id="{40C42EA7-3DF0-4E52-91F3-2E5FB7BD8362}"/>
                </a:ext>
              </a:extLst>
            </p:cNvPr>
            <p:cNvCxnSpPr>
              <a:cxnSpLocks/>
              <a:stCxn id="215" idx="3"/>
              <a:endCxn id="213" idx="1"/>
            </p:cNvCxnSpPr>
            <p:nvPr/>
          </p:nvCxnSpPr>
          <p:spPr>
            <a:xfrm>
              <a:off x="4426134" y="2264543"/>
              <a:ext cx="3464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>
              <a:extLst>
                <a:ext uri="{FF2B5EF4-FFF2-40B4-BE49-F238E27FC236}">
                  <a16:creationId xmlns:a16="http://schemas.microsoft.com/office/drawing/2014/main" id="{5AC22968-D602-40BE-A0DD-9E033724CD3A}"/>
                </a:ext>
              </a:extLst>
            </p:cNvPr>
            <p:cNvCxnSpPr>
              <a:cxnSpLocks/>
              <a:stCxn id="213" idx="3"/>
              <a:endCxn id="211" idx="1"/>
            </p:cNvCxnSpPr>
            <p:nvPr/>
          </p:nvCxnSpPr>
          <p:spPr>
            <a:xfrm>
              <a:off x="6529981" y="2264543"/>
              <a:ext cx="34648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CF419BBC-CE1C-467E-B95F-D72B52C5301E}"/>
                </a:ext>
              </a:extLst>
            </p:cNvPr>
            <p:cNvSpPr/>
            <p:nvPr/>
          </p:nvSpPr>
          <p:spPr>
            <a:xfrm>
              <a:off x="564924" y="3351860"/>
              <a:ext cx="1757363" cy="11597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2000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Offer a solution / Compensate for any loss 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6E402CFC-C393-439A-8867-CC61A349C862}"/>
                </a:ext>
              </a:extLst>
            </p:cNvPr>
            <p:cNvSpPr/>
            <p:nvPr/>
          </p:nvSpPr>
          <p:spPr>
            <a:xfrm>
              <a:off x="2668771" y="3351860"/>
              <a:ext cx="1757363" cy="115976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2000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Send analysis report to customer</a:t>
              </a: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81C94D0C-66E9-4E26-950E-C87888082CD6}"/>
                </a:ext>
              </a:extLst>
            </p:cNvPr>
            <p:cNvSpPr/>
            <p:nvPr/>
          </p:nvSpPr>
          <p:spPr>
            <a:xfrm>
              <a:off x="4772618" y="3351859"/>
              <a:ext cx="1757363" cy="11597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2000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Prepare analysis report</a:t>
              </a: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64A4E70B-9598-4EEB-9C56-BE9F8222BD56}"/>
                </a:ext>
              </a:extLst>
            </p:cNvPr>
            <p:cNvSpPr/>
            <p:nvPr/>
          </p:nvSpPr>
          <p:spPr>
            <a:xfrm>
              <a:off x="6876466" y="3351860"/>
              <a:ext cx="1757363" cy="115976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2000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Analyze the complaint</a:t>
              </a:r>
            </a:p>
          </p:txBody>
        </p:sp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D433F516-760C-4930-970A-3F595F335E4C}"/>
                </a:ext>
              </a:extLst>
            </p:cNvPr>
            <p:cNvCxnSpPr>
              <a:cxnSpLocks/>
              <a:stCxn id="207" idx="1"/>
              <a:endCxn id="209" idx="3"/>
            </p:cNvCxnSpPr>
            <p:nvPr/>
          </p:nvCxnSpPr>
          <p:spPr>
            <a:xfrm flipH="1">
              <a:off x="2322287" y="3931743"/>
              <a:ext cx="3464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>
              <a:extLst>
                <a:ext uri="{FF2B5EF4-FFF2-40B4-BE49-F238E27FC236}">
                  <a16:creationId xmlns:a16="http://schemas.microsoft.com/office/drawing/2014/main" id="{F82686ED-5382-4C2F-BCB2-A059B8FB6094}"/>
                </a:ext>
              </a:extLst>
            </p:cNvPr>
            <p:cNvCxnSpPr>
              <a:cxnSpLocks/>
              <a:stCxn id="205" idx="1"/>
              <a:endCxn id="207" idx="3"/>
            </p:cNvCxnSpPr>
            <p:nvPr/>
          </p:nvCxnSpPr>
          <p:spPr>
            <a:xfrm flipH="1">
              <a:off x="4426134" y="3931742"/>
              <a:ext cx="346484" cy="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>
              <a:extLst>
                <a:ext uri="{FF2B5EF4-FFF2-40B4-BE49-F238E27FC236}">
                  <a16:creationId xmlns:a16="http://schemas.microsoft.com/office/drawing/2014/main" id="{412F3FAF-6EA2-49AE-8601-3C35A37709FF}"/>
                </a:ext>
              </a:extLst>
            </p:cNvPr>
            <p:cNvCxnSpPr>
              <a:cxnSpLocks/>
              <a:stCxn id="203" idx="1"/>
              <a:endCxn id="205" idx="3"/>
            </p:cNvCxnSpPr>
            <p:nvPr/>
          </p:nvCxnSpPr>
          <p:spPr>
            <a:xfrm flipH="1" flipV="1">
              <a:off x="6529981" y="3931742"/>
              <a:ext cx="346485" cy="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666F750E-95C6-4E9E-8F15-F9085A854491}"/>
                </a:ext>
              </a:extLst>
            </p:cNvPr>
            <p:cNvSpPr/>
            <p:nvPr/>
          </p:nvSpPr>
          <p:spPr>
            <a:xfrm>
              <a:off x="564924" y="5019061"/>
              <a:ext cx="1757363" cy="1159766"/>
            </a:xfrm>
            <a:prstGeom prst="rect">
              <a:avLst/>
            </a:prstGeom>
            <a:solidFill>
              <a:srgbClr val="177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2000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Close the complaint</a:t>
              </a:r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55BD6443-354C-495D-A5E4-7760C2D07DA0}"/>
                </a:ext>
              </a:extLst>
            </p:cNvPr>
            <p:cNvSpPr/>
            <p:nvPr/>
          </p:nvSpPr>
          <p:spPr>
            <a:xfrm>
              <a:off x="2668771" y="5019061"/>
              <a:ext cx="1757363" cy="11597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2000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Internally display the analysis report</a:t>
              </a: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99ED5438-8C22-4216-827B-2E2C349E58D0}"/>
                </a:ext>
              </a:extLst>
            </p:cNvPr>
            <p:cNvSpPr/>
            <p:nvPr/>
          </p:nvSpPr>
          <p:spPr>
            <a:xfrm>
              <a:off x="4772618" y="5019060"/>
              <a:ext cx="1757363" cy="115976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2000">
                <a:spcBef>
                  <a:spcPct val="50000"/>
                </a:spcBef>
              </a:pPr>
              <a:r>
                <a:rPr lang="en-US" sz="16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Meet to review complaints status quarterly </a:t>
              </a:r>
            </a:p>
          </p:txBody>
        </p:sp>
        <p:cxnSp>
          <p:nvCxnSpPr>
            <p:cNvPr id="270" name="Straight Arrow Connector 269">
              <a:extLst>
                <a:ext uri="{FF2B5EF4-FFF2-40B4-BE49-F238E27FC236}">
                  <a16:creationId xmlns:a16="http://schemas.microsoft.com/office/drawing/2014/main" id="{FE10AD4B-4A33-470C-A8B6-14A80CBCE7FA}"/>
                </a:ext>
              </a:extLst>
            </p:cNvPr>
            <p:cNvCxnSpPr>
              <a:cxnSpLocks/>
              <a:stCxn id="266" idx="3"/>
              <a:endCxn id="267" idx="1"/>
            </p:cNvCxnSpPr>
            <p:nvPr/>
          </p:nvCxnSpPr>
          <p:spPr>
            <a:xfrm>
              <a:off x="2322287" y="5598944"/>
              <a:ext cx="3464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Arrow Connector 270">
              <a:extLst>
                <a:ext uri="{FF2B5EF4-FFF2-40B4-BE49-F238E27FC236}">
                  <a16:creationId xmlns:a16="http://schemas.microsoft.com/office/drawing/2014/main" id="{8B5849AC-4EDF-4912-B3D0-27ED62D4380C}"/>
                </a:ext>
              </a:extLst>
            </p:cNvPr>
            <p:cNvCxnSpPr>
              <a:cxnSpLocks/>
              <a:stCxn id="267" idx="3"/>
              <a:endCxn id="268" idx="1"/>
            </p:cNvCxnSpPr>
            <p:nvPr/>
          </p:nvCxnSpPr>
          <p:spPr>
            <a:xfrm>
              <a:off x="4426134" y="5598944"/>
              <a:ext cx="3464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>
              <a:extLst>
                <a:ext uri="{FF2B5EF4-FFF2-40B4-BE49-F238E27FC236}">
                  <a16:creationId xmlns:a16="http://schemas.microsoft.com/office/drawing/2014/main" id="{470E868E-5EE9-4690-AC5F-3A04189F5310}"/>
                </a:ext>
              </a:extLst>
            </p:cNvPr>
            <p:cNvCxnSpPr>
              <a:cxnSpLocks/>
              <a:stCxn id="211" idx="2"/>
              <a:endCxn id="203" idx="0"/>
            </p:cNvCxnSpPr>
            <p:nvPr/>
          </p:nvCxnSpPr>
          <p:spPr>
            <a:xfrm>
              <a:off x="7755148" y="2844426"/>
              <a:ext cx="0" cy="507434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>
              <a:extLst>
                <a:ext uri="{FF2B5EF4-FFF2-40B4-BE49-F238E27FC236}">
                  <a16:creationId xmlns:a16="http://schemas.microsoft.com/office/drawing/2014/main" id="{C986F244-DE3B-43AE-A954-D59F2BC42FB4}"/>
                </a:ext>
              </a:extLst>
            </p:cNvPr>
            <p:cNvCxnSpPr>
              <a:cxnSpLocks/>
              <a:stCxn id="209" idx="2"/>
              <a:endCxn id="266" idx="0"/>
            </p:cNvCxnSpPr>
            <p:nvPr/>
          </p:nvCxnSpPr>
          <p:spPr>
            <a:xfrm>
              <a:off x="1443606" y="4511626"/>
              <a:ext cx="0" cy="50743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550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Repair defective units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14E2282-3ABD-42F6-92C2-DFB9DC4A0DD9}"/>
              </a:ext>
            </a:extLst>
          </p:cNvPr>
          <p:cNvGrpSpPr/>
          <p:nvPr/>
        </p:nvGrpSpPr>
        <p:grpSpPr>
          <a:xfrm>
            <a:off x="110056" y="1103085"/>
            <a:ext cx="8905974" cy="5283825"/>
            <a:chOff x="110056" y="1103085"/>
            <a:chExt cx="8905974" cy="5283825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4EB5B729-31CB-4958-9B45-93AB6CDAC6A6}"/>
                </a:ext>
              </a:extLst>
            </p:cNvPr>
            <p:cNvGrpSpPr/>
            <p:nvPr/>
          </p:nvGrpSpPr>
          <p:grpSpPr>
            <a:xfrm>
              <a:off x="1366572" y="1103085"/>
              <a:ext cx="7649458" cy="4963336"/>
              <a:chOff x="1403648" y="1841459"/>
              <a:chExt cx="7649458" cy="4190405"/>
            </a:xfrm>
          </p:grpSpPr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D5766F03-174C-4DBD-A7FA-FE63D7876787}"/>
                  </a:ext>
                </a:extLst>
              </p:cNvPr>
              <p:cNvGrpSpPr/>
              <p:nvPr/>
            </p:nvGrpSpPr>
            <p:grpSpPr>
              <a:xfrm>
                <a:off x="1403648" y="1848189"/>
                <a:ext cx="7649458" cy="4183675"/>
                <a:chOff x="1418350" y="1533027"/>
                <a:chExt cx="7315200" cy="4604148"/>
              </a:xfrm>
            </p:grpSpPr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6CEA8229-D7CE-4117-A2FF-079E18F62AB8}"/>
                    </a:ext>
                  </a:extLst>
                </p:cNvPr>
                <p:cNvSpPr/>
                <p:nvPr/>
              </p:nvSpPr>
              <p:spPr>
                <a:xfrm>
                  <a:off x="1418350" y="1533027"/>
                  <a:ext cx="7315200" cy="1153834"/>
                </a:xfrm>
                <a:prstGeom prst="rect">
                  <a:avLst/>
                </a:prstGeom>
                <a:solidFill>
                  <a:srgbClr val="FFFFFF">
                    <a:lumMod val="9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i="1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6F19CF08-EAAA-4239-81B5-5E35CA5A9E7F}"/>
                    </a:ext>
                  </a:extLst>
                </p:cNvPr>
                <p:cNvSpPr/>
                <p:nvPr/>
              </p:nvSpPr>
              <p:spPr>
                <a:xfrm>
                  <a:off x="1418350" y="2673861"/>
                  <a:ext cx="7315200" cy="1153834"/>
                </a:xfrm>
                <a:prstGeom prst="rect">
                  <a:avLst/>
                </a:prstGeom>
                <a:solidFill>
                  <a:srgbClr val="F8F8F8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i="1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898EE7F1-87D1-4AE7-B71E-59AFC270A0A9}"/>
                    </a:ext>
                  </a:extLst>
                </p:cNvPr>
                <p:cNvSpPr/>
                <p:nvPr/>
              </p:nvSpPr>
              <p:spPr>
                <a:xfrm>
                  <a:off x="1418350" y="3828601"/>
                  <a:ext cx="7315200" cy="1153834"/>
                </a:xfrm>
                <a:prstGeom prst="rect">
                  <a:avLst/>
                </a:prstGeom>
                <a:solidFill>
                  <a:srgbClr val="FFFFFF">
                    <a:lumMod val="9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i="1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86" name="Rectangle 185">
                  <a:extLst>
                    <a:ext uri="{FF2B5EF4-FFF2-40B4-BE49-F238E27FC236}">
                      <a16:creationId xmlns:a16="http://schemas.microsoft.com/office/drawing/2014/main" id="{58280A81-8091-49FF-94E4-79D462F1916D}"/>
                    </a:ext>
                  </a:extLst>
                </p:cNvPr>
                <p:cNvSpPr/>
                <p:nvPr/>
              </p:nvSpPr>
              <p:spPr>
                <a:xfrm>
                  <a:off x="1418350" y="4983341"/>
                  <a:ext cx="7315200" cy="1153834"/>
                </a:xfrm>
                <a:prstGeom prst="rect">
                  <a:avLst/>
                </a:prstGeom>
                <a:solidFill>
                  <a:srgbClr val="F8F8F8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i="1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A9CED851-BE91-4F25-812C-AF3C47BDF3FD}"/>
                  </a:ext>
                </a:extLst>
              </p:cNvPr>
              <p:cNvCxnSpPr/>
              <p:nvPr/>
            </p:nvCxnSpPr>
            <p:spPr bwMode="auto">
              <a:xfrm>
                <a:off x="6859833" y="1844824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7F2B164A-DD7B-487A-BC2E-20C5E0C1151F}"/>
                  </a:ext>
                </a:extLst>
              </p:cNvPr>
              <p:cNvCxnSpPr/>
              <p:nvPr/>
            </p:nvCxnSpPr>
            <p:spPr bwMode="auto">
              <a:xfrm>
                <a:off x="5772932" y="1844824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A6321EE0-6D18-4E20-8672-4A61F6B9C29E}"/>
                  </a:ext>
                </a:extLst>
              </p:cNvPr>
              <p:cNvCxnSpPr/>
              <p:nvPr/>
            </p:nvCxnSpPr>
            <p:spPr bwMode="auto">
              <a:xfrm>
                <a:off x="4686031" y="1844824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9AD9E666-5675-499B-A9F8-9E6A77BD1BE5}"/>
                  </a:ext>
                </a:extLst>
              </p:cNvPr>
              <p:cNvCxnSpPr/>
              <p:nvPr/>
            </p:nvCxnSpPr>
            <p:spPr bwMode="auto">
              <a:xfrm>
                <a:off x="3599130" y="1844824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DA6DB539-7BFC-4D32-AAEE-9998AD24F3F2}"/>
                  </a:ext>
                </a:extLst>
              </p:cNvPr>
              <p:cNvCxnSpPr/>
              <p:nvPr/>
            </p:nvCxnSpPr>
            <p:spPr bwMode="auto">
              <a:xfrm>
                <a:off x="7946734" y="1841459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43FE2C58-A3A0-4179-A7D3-3F5A55A0C503}"/>
                  </a:ext>
                </a:extLst>
              </p:cNvPr>
              <p:cNvCxnSpPr/>
              <p:nvPr/>
            </p:nvCxnSpPr>
            <p:spPr bwMode="auto">
              <a:xfrm>
                <a:off x="2512229" y="1841459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46" name="Rectangle 10">
              <a:extLst>
                <a:ext uri="{FF2B5EF4-FFF2-40B4-BE49-F238E27FC236}">
                  <a16:creationId xmlns:a16="http://schemas.microsoft.com/office/drawing/2014/main" id="{D2BD6543-D0D3-436A-98AB-9E52CEC6E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048" y="3769923"/>
              <a:ext cx="936101" cy="885500"/>
            </a:xfrm>
            <a:prstGeom prst="rect">
              <a:avLst/>
            </a:prstGeom>
            <a:solidFill>
              <a:srgbClr val="000000">
                <a:lumMod val="75000"/>
                <a:lumOff val="25000"/>
              </a:srgb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7620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Troubleshoot</a:t>
              </a:r>
            </a:p>
            <a:p>
              <a:pPr marL="0" marR="0" lvl="0" indent="0" algn="ctr" defTabSz="7620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to locate</a:t>
              </a:r>
            </a:p>
            <a:p>
              <a:pPr marL="0" marR="0" lvl="0" indent="0" algn="ctr" defTabSz="7620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the problem</a:t>
              </a:r>
            </a:p>
          </p:txBody>
        </p:sp>
        <p:sp>
          <p:nvSpPr>
            <p:cNvPr id="147" name="Rectangle 10">
              <a:extLst>
                <a:ext uri="{FF2B5EF4-FFF2-40B4-BE49-F238E27FC236}">
                  <a16:creationId xmlns:a16="http://schemas.microsoft.com/office/drawing/2014/main" id="{EF84F703-4E01-4C82-AA3E-437E177AA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045" y="2521215"/>
              <a:ext cx="936101" cy="885500"/>
            </a:xfrm>
            <a:prstGeom prst="rect">
              <a:avLst/>
            </a:prstGeom>
            <a:solidFill>
              <a:srgbClr val="000000">
                <a:lumMod val="65000"/>
                <a:lumOff val="35000"/>
              </a:srgb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Arial"/>
                </a:rPr>
                <a:t>Receive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Arial"/>
                </a:rPr>
                <a:t>defective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Arial"/>
                </a:rPr>
                <a:t>unit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283EB39A-6BFC-4F36-8406-331CCAD3947F}"/>
                </a:ext>
              </a:extLst>
            </p:cNvPr>
            <p:cNvSpPr txBox="1"/>
            <p:nvPr/>
          </p:nvSpPr>
          <p:spPr>
            <a:xfrm>
              <a:off x="491853" y="1571099"/>
              <a:ext cx="89639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Customer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FB236958-2DEE-4A28-8EFC-A4F027BCCEFC}"/>
                </a:ext>
              </a:extLst>
            </p:cNvPr>
            <p:cNvSpPr txBox="1"/>
            <p:nvPr/>
          </p:nvSpPr>
          <p:spPr>
            <a:xfrm>
              <a:off x="127971" y="2691552"/>
              <a:ext cx="1260281" cy="523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Dealer</a:t>
              </a:r>
              <a:b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</a:b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representative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4664896D-31E9-4AEB-AAC2-E27322D3E3C3}"/>
                </a:ext>
              </a:extLst>
            </p:cNvPr>
            <p:cNvSpPr txBox="1"/>
            <p:nvPr/>
          </p:nvSpPr>
          <p:spPr>
            <a:xfrm>
              <a:off x="1070536" y="4047803"/>
              <a:ext cx="31771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IT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8099069C-2410-4A2E-AA2A-BE6DBD6E1807}"/>
                </a:ext>
              </a:extLst>
            </p:cNvPr>
            <p:cNvSpPr txBox="1"/>
            <p:nvPr/>
          </p:nvSpPr>
          <p:spPr>
            <a:xfrm>
              <a:off x="814056" y="5291607"/>
              <a:ext cx="57419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Store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A43F966-733B-45DC-8DE9-63749FEEAEB2}"/>
                </a:ext>
              </a:extLst>
            </p:cNvPr>
            <p:cNvSpPr txBox="1"/>
            <p:nvPr/>
          </p:nvSpPr>
          <p:spPr>
            <a:xfrm>
              <a:off x="1489801" y="6109380"/>
              <a:ext cx="90762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10 Minutes</a:t>
              </a:r>
            </a:p>
          </p:txBody>
        </p:sp>
        <p:sp>
          <p:nvSpPr>
            <p:cNvPr id="153" name="Rectangle 10">
              <a:extLst>
                <a:ext uri="{FF2B5EF4-FFF2-40B4-BE49-F238E27FC236}">
                  <a16:creationId xmlns:a16="http://schemas.microsoft.com/office/drawing/2014/main" id="{3B322233-ED2B-45B2-8D64-5C86684CD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0460" y="3769923"/>
              <a:ext cx="936101" cy="885500"/>
            </a:xfrm>
            <a:prstGeom prst="rect">
              <a:avLst/>
            </a:prstGeom>
            <a:solidFill>
              <a:srgbClr val="000000">
                <a:lumMod val="75000"/>
                <a:lumOff val="25000"/>
              </a:srgb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7620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Replace</a:t>
              </a:r>
              <a:b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</a:b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defective</a:t>
              </a:r>
              <a:b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</a:b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part</a:t>
              </a:r>
            </a:p>
          </p:txBody>
        </p:sp>
        <p:sp>
          <p:nvSpPr>
            <p:cNvPr id="154" name="Rectangle 10">
              <a:extLst>
                <a:ext uri="{FF2B5EF4-FFF2-40B4-BE49-F238E27FC236}">
                  <a16:creationId xmlns:a16="http://schemas.microsoft.com/office/drawing/2014/main" id="{F60C5277-44A5-4DF7-BEEE-906A3A235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5152" y="3769923"/>
              <a:ext cx="936101" cy="885500"/>
            </a:xfrm>
            <a:prstGeom prst="rect">
              <a:avLst/>
            </a:prstGeom>
            <a:solidFill>
              <a:srgbClr val="000000">
                <a:lumMod val="75000"/>
                <a:lumOff val="25000"/>
              </a:srgb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7620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Functional</a:t>
              </a:r>
              <a:b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</a:b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test</a:t>
              </a:r>
            </a:p>
          </p:txBody>
        </p:sp>
        <p:sp>
          <p:nvSpPr>
            <p:cNvPr id="155" name="Rectangle 10">
              <a:extLst>
                <a:ext uri="{FF2B5EF4-FFF2-40B4-BE49-F238E27FC236}">
                  <a16:creationId xmlns:a16="http://schemas.microsoft.com/office/drawing/2014/main" id="{90495009-1BCC-4539-B9F0-5C1EC9035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905" y="2542246"/>
              <a:ext cx="936101" cy="885500"/>
            </a:xfrm>
            <a:prstGeom prst="rect">
              <a:avLst/>
            </a:prstGeom>
            <a:solidFill>
              <a:srgbClr val="595959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7620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Complete</a:t>
              </a:r>
              <a:b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</a:b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paperwork</a:t>
              </a:r>
            </a:p>
          </p:txBody>
        </p:sp>
        <p:sp>
          <p:nvSpPr>
            <p:cNvPr id="156" name="Rectangle 10">
              <a:extLst>
                <a:ext uri="{FF2B5EF4-FFF2-40B4-BE49-F238E27FC236}">
                  <a16:creationId xmlns:a16="http://schemas.microsoft.com/office/drawing/2014/main" id="{2E8A8F7B-C61F-4C98-8A8E-85CA40279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4794" y="2541087"/>
              <a:ext cx="936101" cy="885500"/>
            </a:xfrm>
            <a:prstGeom prst="rect">
              <a:avLst/>
            </a:prstGeom>
            <a:solidFill>
              <a:srgbClr val="595959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7620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Return to</a:t>
              </a:r>
              <a:b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</a:b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customer</a:t>
              </a:r>
            </a:p>
          </p:txBody>
        </p:sp>
        <p:sp>
          <p:nvSpPr>
            <p:cNvPr id="157" name="Rectangle 10">
              <a:extLst>
                <a:ext uri="{FF2B5EF4-FFF2-40B4-BE49-F238E27FC236}">
                  <a16:creationId xmlns:a16="http://schemas.microsoft.com/office/drawing/2014/main" id="{F09849CE-0F41-4A7E-9BBA-13AD92223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4794" y="1275241"/>
              <a:ext cx="936101" cy="885500"/>
            </a:xfrm>
            <a:prstGeom prst="rect">
              <a:avLst/>
            </a:prstGeom>
            <a:solidFill>
              <a:srgbClr val="89BC44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7620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Receive</a:t>
              </a:r>
              <a:b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</a:b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product</a:t>
              </a:r>
            </a:p>
          </p:txBody>
        </p:sp>
        <p:cxnSp>
          <p:nvCxnSpPr>
            <p:cNvPr id="158" name="Connector: Elbow 157">
              <a:extLst>
                <a:ext uri="{FF2B5EF4-FFF2-40B4-BE49-F238E27FC236}">
                  <a16:creationId xmlns:a16="http://schemas.microsoft.com/office/drawing/2014/main" id="{3F807360-F0ED-4762-A4AC-FF3B041BD638}"/>
                </a:ext>
              </a:extLst>
            </p:cNvPr>
            <p:cNvCxnSpPr>
              <a:stCxn id="147" idx="2"/>
              <a:endCxn id="146" idx="1"/>
            </p:cNvCxnSpPr>
            <p:nvPr/>
          </p:nvCxnSpPr>
          <p:spPr bwMode="auto">
            <a:xfrm rot="16200000" flipH="1">
              <a:off x="1846593" y="3500218"/>
              <a:ext cx="805959" cy="618952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59" name="Rectangle 10">
              <a:extLst>
                <a:ext uri="{FF2B5EF4-FFF2-40B4-BE49-F238E27FC236}">
                  <a16:creationId xmlns:a16="http://schemas.microsoft.com/office/drawing/2014/main" id="{0321DE3A-9EF9-4B13-9982-9499565D1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191" y="5006871"/>
              <a:ext cx="936101" cy="885500"/>
            </a:xfrm>
            <a:prstGeom prst="rect">
              <a:avLst/>
            </a:prstGeom>
            <a:solidFill>
              <a:srgbClr val="000000">
                <a:lumMod val="50000"/>
                <a:lumOff val="50000"/>
              </a:srgb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7620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Collect</a:t>
              </a:r>
              <a:b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</a:b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the new </a:t>
              </a:r>
              <a:b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</a:b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part(s)</a:t>
              </a:r>
            </a:p>
          </p:txBody>
        </p:sp>
        <p:cxnSp>
          <p:nvCxnSpPr>
            <p:cNvPr id="160" name="Connector: Elbow 159">
              <a:extLst>
                <a:ext uri="{FF2B5EF4-FFF2-40B4-BE49-F238E27FC236}">
                  <a16:creationId xmlns:a16="http://schemas.microsoft.com/office/drawing/2014/main" id="{97C01588-5E16-4DFA-A44E-4ED2CEC2B97F}"/>
                </a:ext>
              </a:extLst>
            </p:cNvPr>
            <p:cNvCxnSpPr>
              <a:cxnSpLocks/>
              <a:stCxn id="146" idx="2"/>
              <a:endCxn id="159" idx="1"/>
            </p:cNvCxnSpPr>
            <p:nvPr/>
          </p:nvCxnSpPr>
          <p:spPr bwMode="auto">
            <a:xfrm rot="16200000" flipH="1">
              <a:off x="2934046" y="4748476"/>
              <a:ext cx="794199" cy="608092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61" name="Connector: Elbow 160">
              <a:extLst>
                <a:ext uri="{FF2B5EF4-FFF2-40B4-BE49-F238E27FC236}">
                  <a16:creationId xmlns:a16="http://schemas.microsoft.com/office/drawing/2014/main" id="{8034114E-A5FA-4BD7-9500-FD3B97C06C82}"/>
                </a:ext>
              </a:extLst>
            </p:cNvPr>
            <p:cNvCxnSpPr>
              <a:cxnSpLocks/>
              <a:stCxn id="159" idx="3"/>
              <a:endCxn id="153" idx="2"/>
            </p:cNvCxnSpPr>
            <p:nvPr/>
          </p:nvCxnSpPr>
          <p:spPr bwMode="auto">
            <a:xfrm flipV="1">
              <a:off x="4571292" y="4655423"/>
              <a:ext cx="627219" cy="794199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62" name="Connector: Elbow 161">
              <a:extLst>
                <a:ext uri="{FF2B5EF4-FFF2-40B4-BE49-F238E27FC236}">
                  <a16:creationId xmlns:a16="http://schemas.microsoft.com/office/drawing/2014/main" id="{34EA6A5D-EE0C-4F7A-B33E-2305F39B1E20}"/>
                </a:ext>
              </a:extLst>
            </p:cNvPr>
            <p:cNvCxnSpPr>
              <a:cxnSpLocks/>
              <a:stCxn id="154" idx="3"/>
              <a:endCxn id="155" idx="2"/>
            </p:cNvCxnSpPr>
            <p:nvPr/>
          </p:nvCxnSpPr>
          <p:spPr bwMode="auto">
            <a:xfrm flipV="1">
              <a:off x="6741253" y="3427746"/>
              <a:ext cx="621703" cy="784928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63" name="Straight Arrow Connector 162">
              <a:extLst>
                <a:ext uri="{FF2B5EF4-FFF2-40B4-BE49-F238E27FC236}">
                  <a16:creationId xmlns:a16="http://schemas.microsoft.com/office/drawing/2014/main" id="{41035143-3794-4C60-9ECB-F51445B64606}"/>
                </a:ext>
              </a:extLst>
            </p:cNvPr>
            <p:cNvCxnSpPr>
              <a:stCxn id="153" idx="3"/>
              <a:endCxn id="154" idx="1"/>
            </p:cNvCxnSpPr>
            <p:nvPr/>
          </p:nvCxnSpPr>
          <p:spPr bwMode="auto">
            <a:xfrm>
              <a:off x="5666561" y="4212674"/>
              <a:ext cx="138591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64" name="Straight Arrow Connector 163">
              <a:extLst>
                <a:ext uri="{FF2B5EF4-FFF2-40B4-BE49-F238E27FC236}">
                  <a16:creationId xmlns:a16="http://schemas.microsoft.com/office/drawing/2014/main" id="{9EDF82F0-AC68-45A0-96F1-869B21B27B39}"/>
                </a:ext>
              </a:extLst>
            </p:cNvPr>
            <p:cNvCxnSpPr>
              <a:cxnSpLocks/>
              <a:stCxn id="155" idx="3"/>
              <a:endCxn id="156" idx="1"/>
            </p:cNvCxnSpPr>
            <p:nvPr/>
          </p:nvCxnSpPr>
          <p:spPr bwMode="auto">
            <a:xfrm flipV="1">
              <a:off x="7831006" y="2983838"/>
              <a:ext cx="163788" cy="1159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10FAADDE-5E38-4F46-9988-2E09FB44B08B}"/>
                </a:ext>
              </a:extLst>
            </p:cNvPr>
            <p:cNvCxnSpPr>
              <a:cxnSpLocks/>
              <a:stCxn id="156" idx="0"/>
              <a:endCxn id="157" idx="2"/>
            </p:cNvCxnSpPr>
            <p:nvPr/>
          </p:nvCxnSpPr>
          <p:spPr bwMode="auto">
            <a:xfrm flipV="1">
              <a:off x="8462845" y="2160741"/>
              <a:ext cx="0" cy="380346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66" name="Rectangle 10">
              <a:extLst>
                <a:ext uri="{FF2B5EF4-FFF2-40B4-BE49-F238E27FC236}">
                  <a16:creationId xmlns:a16="http://schemas.microsoft.com/office/drawing/2014/main" id="{25BD23AF-95FE-470A-A0C2-50AB3C952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045" y="1275241"/>
              <a:ext cx="936101" cy="885500"/>
            </a:xfrm>
            <a:prstGeom prst="rect">
              <a:avLst/>
            </a:prstGeom>
            <a:solidFill>
              <a:srgbClr val="177F78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7620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Provide</a:t>
              </a:r>
              <a:b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</a:b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defective </a:t>
              </a:r>
              <a:b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</a:b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Calibri" pitchFamily="34" charset="0"/>
                </a:rPr>
                <a:t>unit</a:t>
              </a:r>
            </a:p>
          </p:txBody>
        </p: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5CD19661-13E8-439C-97FF-21BCCCA21BBF}"/>
                </a:ext>
              </a:extLst>
            </p:cNvPr>
            <p:cNvCxnSpPr>
              <a:cxnSpLocks/>
              <a:stCxn id="166" idx="2"/>
              <a:endCxn id="147" idx="0"/>
            </p:cNvCxnSpPr>
            <p:nvPr/>
          </p:nvCxnSpPr>
          <p:spPr bwMode="auto">
            <a:xfrm>
              <a:off x="1940096" y="2160741"/>
              <a:ext cx="0" cy="360475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0325C2D9-7A6A-41D5-B9BB-79B9210C7EEB}"/>
                </a:ext>
              </a:extLst>
            </p:cNvPr>
            <p:cNvSpPr txBox="1"/>
            <p:nvPr/>
          </p:nvSpPr>
          <p:spPr>
            <a:xfrm>
              <a:off x="2569401" y="6109380"/>
              <a:ext cx="90762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13 Minutes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0CFAD0E9-12E1-4434-BD98-73FED50BDD0F}"/>
                </a:ext>
              </a:extLst>
            </p:cNvPr>
            <p:cNvSpPr txBox="1"/>
            <p:nvPr/>
          </p:nvSpPr>
          <p:spPr>
            <a:xfrm>
              <a:off x="3688705" y="6109380"/>
              <a:ext cx="82907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6 Minutes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7E3A79E8-01D8-4DA1-A293-0C6DEF49A256}"/>
                </a:ext>
              </a:extLst>
            </p:cNvPr>
            <p:cNvSpPr txBox="1"/>
            <p:nvPr/>
          </p:nvSpPr>
          <p:spPr>
            <a:xfrm>
              <a:off x="4789776" y="6109380"/>
              <a:ext cx="82907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6 Minutes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6B20D8D1-1869-4DB1-BE3E-FE0E8CC34A1E}"/>
                </a:ext>
              </a:extLst>
            </p:cNvPr>
            <p:cNvSpPr txBox="1"/>
            <p:nvPr/>
          </p:nvSpPr>
          <p:spPr>
            <a:xfrm>
              <a:off x="5861728" y="6109380"/>
              <a:ext cx="82907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3 Minutes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085F71BD-5624-46F2-B640-3D6ADCFB9A2D}"/>
                </a:ext>
              </a:extLst>
            </p:cNvPr>
            <p:cNvSpPr txBox="1"/>
            <p:nvPr/>
          </p:nvSpPr>
          <p:spPr>
            <a:xfrm>
              <a:off x="6951671" y="6109380"/>
              <a:ext cx="82907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8 Minutes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34BF13D2-0E2E-4000-9BDD-CB211D5883C6}"/>
                </a:ext>
              </a:extLst>
            </p:cNvPr>
            <p:cNvSpPr txBox="1"/>
            <p:nvPr/>
          </p:nvSpPr>
          <p:spPr>
            <a:xfrm>
              <a:off x="8015133" y="6109380"/>
              <a:ext cx="90762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10 Minutes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C386101-693D-4AAA-AB7B-54CC10062B5D}"/>
                </a:ext>
              </a:extLst>
            </p:cNvPr>
            <p:cNvSpPr txBox="1"/>
            <p:nvPr/>
          </p:nvSpPr>
          <p:spPr>
            <a:xfrm>
              <a:off x="110056" y="6109911"/>
              <a:ext cx="139012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Calibri" panose="020F0502020204030204" pitchFamily="34" charset="0"/>
                </a:rPr>
                <a:t>↑Function/Time</a:t>
              </a:r>
              <a:r>
                <a:rPr kumimoji="0" lang="en-US" sz="120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Calibri" panose="020F0502020204030204" pitchFamily="34" charset="0"/>
                  <a:sym typeface="Wingdings" panose="05000000000000000000" pitchFamily="2" charset="2"/>
                </a:rPr>
                <a:t></a:t>
              </a:r>
              <a:endParaRPr kumimoji="0" lang="en-US" sz="120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114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497311"/>
              </p:ext>
            </p:extLst>
          </p:nvPr>
        </p:nvGraphicFramePr>
        <p:xfrm>
          <a:off x="222250" y="1131526"/>
          <a:ext cx="8699500" cy="5320072"/>
        </p:xfrm>
        <a:graphic>
          <a:graphicData uri="http://schemas.openxmlformats.org/drawingml/2006/table">
            <a:tbl>
              <a:tblPr/>
              <a:tblGrid>
                <a:gridCol w="1421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4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baseline="0" dirty="0">
                          <a:solidFill>
                            <a:schemeClr val="bg1"/>
                          </a:solidFill>
                          <a:latin typeface="Calibri"/>
                        </a:rPr>
                        <a:t>Process flow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Department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Responsible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2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Key metrics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Time 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825">
                <a:tc rowSpan="8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Greet the guest and ask about stay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office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 desk agent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Check guest balance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office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 desk agent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Reservation number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Guest balance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0.5 – 1.5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Prepare</a:t>
                      </a:r>
                      <a:r>
                        <a:rPr lang="en-US" sz="1400" b="0" i="0" u="none" strike="noStrike" spc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invoice</a:t>
                      </a:r>
                      <a:br>
                        <a:rPr lang="en-US" sz="1400" b="0" i="0" u="none" strike="noStrike" spc="0" baseline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spc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for guest</a:t>
                      </a: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office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 desk agent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Invoice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print out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Time to prepare invoice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Collect payment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office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 desk agent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Payment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Handover invoice copy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office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 desk agent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Enveloped invoice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Request guest to fill out satisfaction survey</a:t>
                      </a:r>
                      <a:b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1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(Get his/her</a:t>
                      </a:r>
                      <a:r>
                        <a:rPr lang="en-US" sz="1100" b="0" i="0" u="none" strike="noStrike" spc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consent</a:t>
                      </a:r>
                      <a:r>
                        <a:rPr lang="en-US" sz="11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office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 desk agent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Satisfaction survey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Completed survey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Satisfaction rate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2.5 – 4.0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minutes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Thank the guest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office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 desk agent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Update room status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office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Front desk agent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Room number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Room</a:t>
                      </a:r>
                      <a:b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300" b="0" i="0" u="none" strike="noStrike" spc="0" dirty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59" name="Straight Arrow Connector 58"/>
          <p:cNvCxnSpPr/>
          <p:nvPr/>
        </p:nvCxnSpPr>
        <p:spPr bwMode="auto">
          <a:xfrm>
            <a:off x="901812" y="2021466"/>
            <a:ext cx="1" cy="200719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H="1">
            <a:off x="901812" y="2641013"/>
            <a:ext cx="1" cy="200719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901812" y="3256677"/>
            <a:ext cx="0" cy="200719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901812" y="3876224"/>
            <a:ext cx="0" cy="20071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68" name="Group 67"/>
          <p:cNvGrpSpPr/>
          <p:nvPr/>
        </p:nvGrpSpPr>
        <p:grpSpPr>
          <a:xfrm>
            <a:off x="662827" y="1602638"/>
            <a:ext cx="477970" cy="418828"/>
            <a:chOff x="2212274" y="5446105"/>
            <a:chExt cx="477970" cy="462307"/>
          </a:xfrm>
        </p:grpSpPr>
        <p:sp>
          <p:nvSpPr>
            <p:cNvPr id="80" name="Rectangle 79"/>
            <p:cNvSpPr>
              <a:spLocks/>
            </p:cNvSpPr>
            <p:nvPr/>
          </p:nvSpPr>
          <p:spPr bwMode="auto">
            <a:xfrm>
              <a:off x="2212274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212274" y="5502247"/>
              <a:ext cx="477970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1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62826" y="2222185"/>
            <a:ext cx="477972" cy="418828"/>
            <a:chOff x="3381671" y="5446105"/>
            <a:chExt cx="477972" cy="462307"/>
          </a:xfrm>
        </p:grpSpPr>
        <p:sp>
          <p:nvSpPr>
            <p:cNvPr id="78" name="Rectangle 77"/>
            <p:cNvSpPr>
              <a:spLocks/>
            </p:cNvSpPr>
            <p:nvPr/>
          </p:nvSpPr>
          <p:spPr bwMode="auto">
            <a:xfrm>
              <a:off x="3381673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381671" y="5507395"/>
              <a:ext cx="477971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2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62827" y="3457396"/>
            <a:ext cx="477970" cy="418828"/>
            <a:chOff x="5695026" y="5446105"/>
            <a:chExt cx="477970" cy="462307"/>
          </a:xfrm>
        </p:grpSpPr>
        <p:sp>
          <p:nvSpPr>
            <p:cNvPr id="76" name="Rectangle 75"/>
            <p:cNvSpPr>
              <a:spLocks/>
            </p:cNvSpPr>
            <p:nvPr/>
          </p:nvSpPr>
          <p:spPr bwMode="auto">
            <a:xfrm>
              <a:off x="5695026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695026" y="5512497"/>
              <a:ext cx="476248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4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62827" y="4076941"/>
            <a:ext cx="477970" cy="418828"/>
            <a:chOff x="6864425" y="5446105"/>
            <a:chExt cx="477970" cy="462307"/>
          </a:xfrm>
        </p:grpSpPr>
        <p:sp>
          <p:nvSpPr>
            <p:cNvPr id="74" name="Rectangle 73"/>
            <p:cNvSpPr>
              <a:spLocks/>
            </p:cNvSpPr>
            <p:nvPr/>
          </p:nvSpPr>
          <p:spPr bwMode="auto">
            <a:xfrm>
              <a:off x="6864425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864425" y="5507394"/>
              <a:ext cx="477970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5</a:t>
              </a: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Hotel check-out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62827" y="2846544"/>
            <a:ext cx="477970" cy="418828"/>
            <a:chOff x="5695026" y="5446105"/>
            <a:chExt cx="477970" cy="462307"/>
          </a:xfrm>
        </p:grpSpPr>
        <p:sp>
          <p:nvSpPr>
            <p:cNvPr id="27" name="Rectangle 26"/>
            <p:cNvSpPr>
              <a:spLocks/>
            </p:cNvSpPr>
            <p:nvPr/>
          </p:nvSpPr>
          <p:spPr bwMode="auto">
            <a:xfrm>
              <a:off x="5695026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95026" y="5512497"/>
              <a:ext cx="476248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3</a:t>
              </a:r>
            </a:p>
          </p:txBody>
        </p:sp>
      </p:grpSp>
      <p:cxnSp>
        <p:nvCxnSpPr>
          <p:cNvPr id="29" name="Straight Arrow Connector 28"/>
          <p:cNvCxnSpPr>
            <a:endCxn id="39" idx="0"/>
          </p:cNvCxnSpPr>
          <p:nvPr/>
        </p:nvCxnSpPr>
        <p:spPr bwMode="auto">
          <a:xfrm flipH="1">
            <a:off x="900090" y="4495767"/>
            <a:ext cx="1724" cy="216873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901812" y="5111431"/>
            <a:ext cx="0" cy="200719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901812" y="5730978"/>
            <a:ext cx="0" cy="20071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662827" y="5312150"/>
            <a:ext cx="477970" cy="418828"/>
            <a:chOff x="5695026" y="5446105"/>
            <a:chExt cx="477970" cy="462307"/>
          </a:xfrm>
        </p:grpSpPr>
        <p:sp>
          <p:nvSpPr>
            <p:cNvPr id="33" name="Rectangle 32"/>
            <p:cNvSpPr>
              <a:spLocks/>
            </p:cNvSpPr>
            <p:nvPr/>
          </p:nvSpPr>
          <p:spPr bwMode="auto">
            <a:xfrm>
              <a:off x="5695026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95026" y="5512497"/>
              <a:ext cx="476248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7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62827" y="5931695"/>
            <a:ext cx="477970" cy="418828"/>
            <a:chOff x="6864425" y="5446105"/>
            <a:chExt cx="477970" cy="462307"/>
          </a:xfrm>
        </p:grpSpPr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6864425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864425" y="5507394"/>
              <a:ext cx="477970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8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1105" y="4712640"/>
            <a:ext cx="477970" cy="418828"/>
            <a:chOff x="5695026" y="5446105"/>
            <a:chExt cx="477970" cy="462307"/>
          </a:xfrm>
        </p:grpSpPr>
        <p:sp>
          <p:nvSpPr>
            <p:cNvPr id="39" name="Rectangle 38"/>
            <p:cNvSpPr>
              <a:spLocks/>
            </p:cNvSpPr>
            <p:nvPr/>
          </p:nvSpPr>
          <p:spPr bwMode="auto">
            <a:xfrm>
              <a:off x="5695026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95026" y="5512497"/>
              <a:ext cx="476248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6</a:t>
              </a:r>
            </a:p>
          </p:txBody>
        </p:sp>
      </p:grpSp>
      <p:cxnSp>
        <p:nvCxnSpPr>
          <p:cNvPr id="6" name="Elbow Connector 5"/>
          <p:cNvCxnSpPr>
            <a:stCxn id="74" idx="3"/>
            <a:endCxn id="33" idx="3"/>
          </p:cNvCxnSpPr>
          <p:nvPr/>
        </p:nvCxnSpPr>
        <p:spPr>
          <a:xfrm>
            <a:off x="1140797" y="4286355"/>
            <a:ext cx="12700" cy="1235209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53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338</Words>
  <Application>Microsoft Office PowerPoint</Application>
  <PresentationFormat>On-screen Show (4:3)</PresentationFormat>
  <Paragraphs>106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Daoud Saadeddin</cp:lastModifiedBy>
  <cp:revision>161</cp:revision>
  <dcterms:created xsi:type="dcterms:W3CDTF">2013-12-01T22:07:52Z</dcterms:created>
  <dcterms:modified xsi:type="dcterms:W3CDTF">2022-09-30T06:32:11Z</dcterms:modified>
</cp:coreProperties>
</file>