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62" r:id="rId3"/>
    <p:sldId id="258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4315"/>
    <a:srgbClr val="F8F8F8"/>
    <a:srgbClr val="47FF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533" autoAdjust="0"/>
  </p:normalViewPr>
  <p:slideViewPr>
    <p:cSldViewPr snapToGrid="0">
      <p:cViewPr varScale="1">
        <p:scale>
          <a:sx n="72" d="100"/>
          <a:sy n="72" d="100"/>
        </p:scale>
        <p:origin x="13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4BB8C-274B-4368-989C-15C2F6E68365}" type="datetimeFigureOut">
              <a:rPr lang="en-US" smtClean="0"/>
              <a:t>20/04/14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3FCEF-B602-4370-B284-A48CB4053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59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Activity</a:t>
            </a:r>
            <a:r>
              <a:rPr lang="en-US" baseline="0" dirty="0" smtClean="0"/>
              <a:t> flowchart</a:t>
            </a:r>
            <a:r>
              <a:rPr lang="en-US" dirty="0" smtClean="0"/>
              <a:t> 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2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Swimlane</a:t>
            </a:r>
            <a:r>
              <a:rPr lang="en-US" baseline="0" dirty="0" smtClean="0"/>
              <a:t> flowchart (horizontal lanes)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53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Swimlane</a:t>
            </a:r>
            <a:r>
              <a:rPr lang="en-US" baseline="0" dirty="0" smtClean="0"/>
              <a:t> flowchart (vertical lanes)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721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Flowchart template – Opportunity</a:t>
            </a:r>
            <a:r>
              <a:rPr lang="en-US" baseline="0" dirty="0" smtClean="0"/>
              <a:t> flowchart </a:t>
            </a:r>
            <a:r>
              <a:rPr lang="en-US" dirty="0" smtClean="0"/>
              <a:t>- © Copyright </a:t>
            </a:r>
            <a:r>
              <a:rPr lang="en-US" b="1" dirty="0" smtClean="0"/>
              <a:t>Continuous Improvement Toolkit . </a:t>
            </a:r>
            <a:r>
              <a:rPr lang="en-US" b="0" dirty="0" smtClean="0"/>
              <a:t>www.citoolkit.com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3FCEF-B602-4370-B284-A48CB40539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527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462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36300" y="526093"/>
            <a:ext cx="144926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chemeClr val="tx1"/>
                </a:solidFill>
              </a:rPr>
              <a:t>Process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-1171" y="0"/>
            <a:ext cx="9145171" cy="52406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286146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Procedure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6858439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Page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0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Company name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72292" y="0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Revision #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0" y="6522996"/>
            <a:ext cx="9144000" cy="33500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www.</a:t>
            </a:r>
            <a:r>
              <a:rPr lang="en-US" sz="2400" b="1" dirty="0" smtClean="0">
                <a:solidFill>
                  <a:schemeClr val="tx1"/>
                </a:solidFill>
              </a:rPr>
              <a:t>citoolkit</a:t>
            </a:r>
            <a:r>
              <a:rPr lang="en-US" sz="2400" dirty="0" smtClean="0">
                <a:solidFill>
                  <a:schemeClr val="tx1"/>
                </a:solidFill>
              </a:rPr>
              <a:t>.com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1" y="213853"/>
            <a:ext cx="1227551" cy="836300"/>
          </a:xfrm>
          <a:custGeom>
            <a:avLst/>
            <a:gdLst/>
            <a:ahLst/>
            <a:cxnLst/>
            <a:rect l="0" t="0" r="0" b="0"/>
            <a:pathLst>
              <a:path w="532000" h="532000">
                <a:moveTo>
                  <a:pt x="0" y="0"/>
                </a:moveTo>
                <a:lnTo>
                  <a:pt x="532000" y="0"/>
                </a:lnTo>
                <a:lnTo>
                  <a:pt x="532000" y="532000"/>
                </a:lnTo>
                <a:lnTo>
                  <a:pt x="0" y="532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38100" cap="flat">
            <a:solidFill>
              <a:schemeClr val="bg1">
                <a:lumMod val="85000"/>
              </a:schemeClr>
            </a:solidFill>
            <a:bevel/>
          </a:ln>
          <a:effectLst/>
        </p:spPr>
      </p:sp>
      <p:sp>
        <p:nvSpPr>
          <p:cNvPr id="17" name="Freeform 16"/>
          <p:cNvSpPr/>
          <p:nvPr userDrawn="1"/>
        </p:nvSpPr>
        <p:spPr>
          <a:xfrm>
            <a:off x="2286146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As-is/To-be?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18" name="Freeform 17"/>
          <p:cNvSpPr/>
          <p:nvPr userDrawn="1"/>
        </p:nvSpPr>
        <p:spPr>
          <a:xfrm>
            <a:off x="6858439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Date</a:t>
            </a:r>
            <a:endParaRPr sz="1050" dirty="0">
              <a:solidFill>
                <a:srgbClr val="000000"/>
              </a:solidFill>
            </a:endParaRPr>
          </a:p>
        </p:txBody>
      </p:sp>
      <p:sp>
        <p:nvSpPr>
          <p:cNvPr id="19" name="Freeform 18"/>
          <p:cNvSpPr/>
          <p:nvPr userDrawn="1"/>
        </p:nvSpPr>
        <p:spPr>
          <a:xfrm>
            <a:off x="4572292" y="215121"/>
            <a:ext cx="2285561" cy="213853"/>
          </a:xfrm>
          <a:custGeom>
            <a:avLst/>
            <a:gdLst/>
            <a:ahLst/>
            <a:cxnLst/>
            <a:rect l="l" t="t" r="r" b="b"/>
            <a:pathLst>
              <a:path w="2166912" h="243200">
                <a:moveTo>
                  <a:pt x="0" y="0"/>
                </a:moveTo>
                <a:lnTo>
                  <a:pt x="2166912" y="0"/>
                </a:lnTo>
                <a:lnTo>
                  <a:pt x="2166912" y="243200"/>
                </a:lnTo>
                <a:lnTo>
                  <a:pt x="0" y="243200"/>
                </a:lnTo>
                <a:lnTo>
                  <a:pt x="0" y="0"/>
                </a:lnTo>
                <a:close/>
              </a:path>
            </a:pathLst>
          </a:custGeom>
          <a:noFill/>
          <a:ln w="7600" cap="flat">
            <a:noFill/>
            <a:bevel/>
          </a:ln>
          <a:effectLst/>
        </p:spPr>
        <p:txBody>
          <a:bodyPr wrap="square" lIns="36000" tIns="18000" rIns="36000" bIns="18000" rtlCol="0" anchor="ctr"/>
          <a:lstStyle/>
          <a:p>
            <a:pPr algn="l"/>
            <a:r>
              <a:rPr lang="en-US" sz="1050" dirty="0" smtClean="0">
                <a:solidFill>
                  <a:srgbClr val="000000"/>
                </a:solidFill>
              </a:rPr>
              <a:t>Charted by</a:t>
            </a:r>
            <a:endParaRPr lang="en-US" sz="1050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285561" y="526093"/>
            <a:ext cx="6858439" cy="524060"/>
          </a:xfrm>
          <a:prstGeom prst="rect">
            <a:avLst/>
          </a:prstGeom>
          <a:noFill/>
          <a:ln w="381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6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2" name="Group 171"/>
          <p:cNvGrpSpPr/>
          <p:nvPr/>
        </p:nvGrpSpPr>
        <p:grpSpPr>
          <a:xfrm>
            <a:off x="468669" y="1884933"/>
            <a:ext cx="8206661" cy="3088135"/>
            <a:chOff x="472755" y="2635969"/>
            <a:chExt cx="8206661" cy="3088135"/>
          </a:xfrm>
        </p:grpSpPr>
        <p:sp>
          <p:nvSpPr>
            <p:cNvPr id="173" name="TextBox 172"/>
            <p:cNvSpPr txBox="1"/>
            <p:nvPr/>
          </p:nvSpPr>
          <p:spPr>
            <a:xfrm>
              <a:off x="4201386" y="3253334"/>
              <a:ext cx="37061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174" name="TextBox 173"/>
            <p:cNvSpPr txBox="1"/>
            <p:nvPr/>
          </p:nvSpPr>
          <p:spPr>
            <a:xfrm>
              <a:off x="4996274" y="2736754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sp>
          <p:nvSpPr>
            <p:cNvPr id="175" name="Oval 174"/>
            <p:cNvSpPr/>
            <p:nvPr/>
          </p:nvSpPr>
          <p:spPr bwMode="auto">
            <a:xfrm>
              <a:off x="480925" y="2766952"/>
              <a:ext cx="1152000" cy="433695"/>
            </a:xfrm>
            <a:prstGeom prst="ellipse">
              <a:avLst/>
            </a:prstGeom>
            <a:solidFill>
              <a:srgbClr val="00FFCC"/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Start</a:t>
              </a:r>
            </a:p>
          </p:txBody>
        </p:sp>
        <p:cxnSp>
          <p:nvCxnSpPr>
            <p:cNvPr id="176" name="Straight Arrow Connector 175"/>
            <p:cNvCxnSpPr>
              <a:stCxn id="175" idx="6"/>
              <a:endCxn id="230" idx="1"/>
            </p:cNvCxnSpPr>
            <p:nvPr/>
          </p:nvCxnSpPr>
          <p:spPr bwMode="auto">
            <a:xfrm>
              <a:off x="1632925" y="2983800"/>
              <a:ext cx="597630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77" name="Straight Arrow Connector 176"/>
            <p:cNvCxnSpPr>
              <a:stCxn id="230" idx="3"/>
              <a:endCxn id="232" idx="1"/>
            </p:cNvCxnSpPr>
            <p:nvPr/>
          </p:nvCxnSpPr>
          <p:spPr bwMode="auto">
            <a:xfrm flipV="1">
              <a:off x="3382555" y="2983799"/>
              <a:ext cx="596646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78" name="Group 177"/>
            <p:cNvGrpSpPr/>
            <p:nvPr/>
          </p:nvGrpSpPr>
          <p:grpSpPr>
            <a:xfrm>
              <a:off x="3979201" y="2663759"/>
              <a:ext cx="1152000" cy="640080"/>
              <a:chOff x="2977582" y="3291311"/>
              <a:chExt cx="1152000" cy="640080"/>
            </a:xfrm>
          </p:grpSpPr>
          <p:sp>
            <p:nvSpPr>
              <p:cNvPr id="232" name="Diamond 231"/>
              <p:cNvSpPr/>
              <p:nvPr/>
            </p:nvSpPr>
            <p:spPr bwMode="auto">
              <a:xfrm>
                <a:off x="2977582" y="3291311"/>
                <a:ext cx="1152000" cy="640080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et?</a:t>
                </a:r>
              </a:p>
            </p:txBody>
          </p:sp>
          <p:sp>
            <p:nvSpPr>
              <p:cNvPr id="233" name="TextBox 232"/>
              <p:cNvSpPr txBox="1"/>
              <p:nvPr/>
            </p:nvSpPr>
            <p:spPr>
              <a:xfrm>
                <a:off x="3140105" y="3458565"/>
                <a:ext cx="826958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In stock?</a:t>
                </a:r>
              </a:p>
            </p:txBody>
          </p:sp>
        </p:grpSp>
        <p:grpSp>
          <p:nvGrpSpPr>
            <p:cNvPr id="179" name="Group 178"/>
            <p:cNvGrpSpPr/>
            <p:nvPr/>
          </p:nvGrpSpPr>
          <p:grpSpPr>
            <a:xfrm>
              <a:off x="2230555" y="2635969"/>
              <a:ext cx="1152001" cy="738664"/>
              <a:chOff x="2250099" y="2602904"/>
              <a:chExt cx="1152001" cy="738664"/>
            </a:xfrm>
          </p:grpSpPr>
          <p:sp>
            <p:nvSpPr>
              <p:cNvPr id="230" name="Rectangle 229"/>
              <p:cNvSpPr>
                <a:spLocks/>
              </p:cNvSpPr>
              <p:nvPr/>
            </p:nvSpPr>
            <p:spPr bwMode="auto">
              <a:xfrm>
                <a:off x="2250099" y="2627248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31" name="Rectangle 230"/>
              <p:cNvSpPr/>
              <p:nvPr/>
            </p:nvSpPr>
            <p:spPr>
              <a:xfrm>
                <a:off x="2250100" y="2602904"/>
                <a:ext cx="1152000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Receive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customer</a:t>
                </a:r>
              </a:p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order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grpSp>
          <p:nvGrpSpPr>
            <p:cNvPr id="180" name="Group 179"/>
            <p:cNvGrpSpPr/>
            <p:nvPr/>
          </p:nvGrpSpPr>
          <p:grpSpPr>
            <a:xfrm>
              <a:off x="5729815" y="2635969"/>
              <a:ext cx="1168341" cy="738664"/>
              <a:chOff x="4800720" y="3262600"/>
              <a:chExt cx="1168341" cy="738664"/>
            </a:xfrm>
          </p:grpSpPr>
          <p:sp>
            <p:nvSpPr>
              <p:cNvPr id="228" name="Rectangle 227"/>
              <p:cNvSpPr>
                <a:spLocks/>
              </p:cNvSpPr>
              <p:nvPr/>
            </p:nvSpPr>
            <p:spPr bwMode="auto">
              <a:xfrm>
                <a:off x="4808891" y="3286944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4800720" y="3262600"/>
                <a:ext cx="1168341" cy="738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Check production 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schedule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cxnSp>
          <p:nvCxnSpPr>
            <p:cNvPr id="181" name="Straight Arrow Connector 180"/>
            <p:cNvCxnSpPr>
              <a:stCxn id="232" idx="3"/>
              <a:endCxn id="228" idx="1"/>
            </p:cNvCxnSpPr>
            <p:nvPr/>
          </p:nvCxnSpPr>
          <p:spPr bwMode="auto">
            <a:xfrm>
              <a:off x="5131201" y="2983799"/>
              <a:ext cx="606785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2" name="Straight Arrow Connector 181"/>
            <p:cNvCxnSpPr>
              <a:stCxn id="226" idx="3"/>
              <a:endCxn id="191" idx="2"/>
            </p:cNvCxnSpPr>
            <p:nvPr/>
          </p:nvCxnSpPr>
          <p:spPr bwMode="auto">
            <a:xfrm>
              <a:off x="6889985" y="4185968"/>
              <a:ext cx="629260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3" name="Straight Arrow Connector 182"/>
            <p:cNvCxnSpPr>
              <a:stCxn id="232" idx="2"/>
              <a:endCxn id="224" idx="0"/>
            </p:cNvCxnSpPr>
            <p:nvPr/>
          </p:nvCxnSpPr>
          <p:spPr bwMode="auto">
            <a:xfrm>
              <a:off x="4555201" y="3303839"/>
              <a:ext cx="0" cy="558643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4" name="Straight Arrow Connector 183"/>
            <p:cNvCxnSpPr/>
            <p:nvPr/>
          </p:nvCxnSpPr>
          <p:spPr bwMode="auto">
            <a:xfrm flipH="1">
              <a:off x="1624755" y="4185968"/>
              <a:ext cx="581434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5" name="Straight Arrow Connector 184"/>
            <p:cNvCxnSpPr>
              <a:stCxn id="222" idx="0"/>
              <a:endCxn id="191" idx="4"/>
            </p:cNvCxnSpPr>
            <p:nvPr/>
          </p:nvCxnSpPr>
          <p:spPr bwMode="auto">
            <a:xfrm flipH="1" flipV="1">
              <a:off x="8095245" y="4402816"/>
              <a:ext cx="1" cy="674315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86" name="Group 185"/>
            <p:cNvGrpSpPr/>
            <p:nvPr/>
          </p:nvGrpSpPr>
          <p:grpSpPr>
            <a:xfrm>
              <a:off x="5737985" y="3865928"/>
              <a:ext cx="1152000" cy="640080"/>
              <a:chOff x="5878182" y="3809216"/>
              <a:chExt cx="1152000" cy="640080"/>
            </a:xfrm>
          </p:grpSpPr>
          <p:sp>
            <p:nvSpPr>
              <p:cNvPr id="226" name="Diamond 225"/>
              <p:cNvSpPr/>
              <p:nvPr/>
            </p:nvSpPr>
            <p:spPr bwMode="auto">
              <a:xfrm>
                <a:off x="5878182" y="3809216"/>
                <a:ext cx="1152000" cy="640080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et?</a:t>
                </a:r>
              </a:p>
            </p:txBody>
          </p:sp>
          <p:sp>
            <p:nvSpPr>
              <p:cNvPr id="227" name="TextBox 226"/>
              <p:cNvSpPr txBox="1"/>
              <p:nvPr/>
            </p:nvSpPr>
            <p:spPr>
              <a:xfrm>
                <a:off x="5947473" y="3990098"/>
                <a:ext cx="1013419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Timing OK?</a:t>
                </a:r>
              </a:p>
            </p:txBody>
          </p:sp>
        </p:grpSp>
        <p:cxnSp>
          <p:nvCxnSpPr>
            <p:cNvPr id="187" name="Straight Arrow Connector 186"/>
            <p:cNvCxnSpPr>
              <a:stCxn id="216" idx="3"/>
              <a:endCxn id="214" idx="1"/>
            </p:cNvCxnSpPr>
            <p:nvPr/>
          </p:nvCxnSpPr>
          <p:spPr bwMode="auto">
            <a:xfrm>
              <a:off x="3350019" y="5400618"/>
              <a:ext cx="62174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88" name="Group 187"/>
            <p:cNvGrpSpPr/>
            <p:nvPr/>
          </p:nvGrpSpPr>
          <p:grpSpPr>
            <a:xfrm>
              <a:off x="3971030" y="3862482"/>
              <a:ext cx="1168341" cy="646973"/>
              <a:chOff x="4844965" y="4440351"/>
              <a:chExt cx="1168341" cy="646973"/>
            </a:xfrm>
          </p:grpSpPr>
          <p:sp>
            <p:nvSpPr>
              <p:cNvPr id="224" name="Rectangle 223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25" name="Rectangle 224"/>
              <p:cNvSpPr/>
              <p:nvPr/>
            </p:nvSpPr>
            <p:spPr>
              <a:xfrm>
                <a:off x="4844965" y="4502227"/>
                <a:ext cx="11683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Generate</a:t>
                </a:r>
                <a:b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</a:b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sales order</a:t>
                </a:r>
              </a:p>
            </p:txBody>
          </p:sp>
        </p:grpSp>
        <p:cxnSp>
          <p:nvCxnSpPr>
            <p:cNvPr id="189" name="Straight Arrow Connector 188"/>
            <p:cNvCxnSpPr/>
            <p:nvPr/>
          </p:nvCxnSpPr>
          <p:spPr bwMode="auto">
            <a:xfrm flipH="1">
              <a:off x="5131201" y="4185968"/>
              <a:ext cx="606784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0" name="Straight Arrow Connector 189"/>
            <p:cNvCxnSpPr>
              <a:stCxn id="228" idx="2"/>
              <a:endCxn id="226" idx="0"/>
            </p:cNvCxnSpPr>
            <p:nvPr/>
          </p:nvCxnSpPr>
          <p:spPr bwMode="auto">
            <a:xfrm flipH="1">
              <a:off x="6313985" y="3307286"/>
              <a:ext cx="1" cy="558642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91" name="Oval 190"/>
            <p:cNvSpPr/>
            <p:nvPr/>
          </p:nvSpPr>
          <p:spPr bwMode="auto">
            <a:xfrm>
              <a:off x="7519245" y="3969121"/>
              <a:ext cx="1152000" cy="433695"/>
            </a:xfrm>
            <a:prstGeom prst="ellipse">
              <a:avLst/>
            </a:prstGeom>
            <a:solidFill>
              <a:srgbClr val="00FFCC"/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End</a:t>
              </a:r>
            </a:p>
          </p:txBody>
        </p:sp>
        <p:grpSp>
          <p:nvGrpSpPr>
            <p:cNvPr id="192" name="Group 191"/>
            <p:cNvGrpSpPr/>
            <p:nvPr/>
          </p:nvGrpSpPr>
          <p:grpSpPr>
            <a:xfrm>
              <a:off x="7511075" y="5077131"/>
              <a:ext cx="1168341" cy="646973"/>
              <a:chOff x="4844965" y="4440351"/>
              <a:chExt cx="1168341" cy="646973"/>
            </a:xfrm>
          </p:grpSpPr>
          <p:sp>
            <p:nvSpPr>
              <p:cNvPr id="222" name="Rectangle 221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4844965" y="4502227"/>
                <a:ext cx="11683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Receive</a:t>
                </a:r>
                <a:b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</a:b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payment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grpSp>
          <p:nvGrpSpPr>
            <p:cNvPr id="193" name="Group 192"/>
            <p:cNvGrpSpPr/>
            <p:nvPr/>
          </p:nvGrpSpPr>
          <p:grpSpPr>
            <a:xfrm>
              <a:off x="472755" y="3862482"/>
              <a:ext cx="1168341" cy="646973"/>
              <a:chOff x="4844965" y="4440351"/>
              <a:chExt cx="1168341" cy="646973"/>
            </a:xfrm>
          </p:grpSpPr>
          <p:sp>
            <p:nvSpPr>
              <p:cNvPr id="220" name="Rectangle 219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21" name="Rectangle 220"/>
              <p:cNvSpPr/>
              <p:nvPr/>
            </p:nvSpPr>
            <p:spPr>
              <a:xfrm>
                <a:off x="4844965" y="4507078"/>
                <a:ext cx="11683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Produce order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cxnSp>
          <p:nvCxnSpPr>
            <p:cNvPr id="194" name="Straight Arrow Connector 193"/>
            <p:cNvCxnSpPr>
              <a:stCxn id="224" idx="1"/>
              <a:endCxn id="218" idx="3"/>
            </p:cNvCxnSpPr>
            <p:nvPr/>
          </p:nvCxnSpPr>
          <p:spPr bwMode="auto">
            <a:xfrm flipH="1" flipV="1">
              <a:off x="3350018" y="4185968"/>
              <a:ext cx="629183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grpSp>
          <p:nvGrpSpPr>
            <p:cNvPr id="195" name="Group 194"/>
            <p:cNvGrpSpPr/>
            <p:nvPr/>
          </p:nvGrpSpPr>
          <p:grpSpPr>
            <a:xfrm>
              <a:off x="2198018" y="3865928"/>
              <a:ext cx="1152000" cy="640080"/>
              <a:chOff x="2977582" y="3291311"/>
              <a:chExt cx="1152000" cy="640080"/>
            </a:xfrm>
          </p:grpSpPr>
          <p:sp>
            <p:nvSpPr>
              <p:cNvPr id="218" name="Diamond 217"/>
              <p:cNvSpPr/>
              <p:nvPr/>
            </p:nvSpPr>
            <p:spPr bwMode="auto">
              <a:xfrm>
                <a:off x="2977582" y="3291311"/>
                <a:ext cx="1152000" cy="640080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et?</a:t>
                </a:r>
              </a:p>
            </p:txBody>
          </p:sp>
          <p:sp>
            <p:nvSpPr>
              <p:cNvPr id="219" name="TextBox 218"/>
              <p:cNvSpPr txBox="1"/>
              <p:nvPr/>
            </p:nvSpPr>
            <p:spPr>
              <a:xfrm>
                <a:off x="3140105" y="3465861"/>
                <a:ext cx="826958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In stock?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189848" y="5077131"/>
              <a:ext cx="1168341" cy="646973"/>
              <a:chOff x="4844965" y="4440351"/>
              <a:chExt cx="1168341" cy="646973"/>
            </a:xfrm>
          </p:grpSpPr>
          <p:sp>
            <p:nvSpPr>
              <p:cNvPr id="216" name="Rectangle 215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17" name="Rectangle 216"/>
              <p:cNvSpPr/>
              <p:nvPr/>
            </p:nvSpPr>
            <p:spPr>
              <a:xfrm>
                <a:off x="4844965" y="4502227"/>
                <a:ext cx="11683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Collect  order from 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W/H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grpSp>
          <p:nvGrpSpPr>
            <p:cNvPr id="197" name="Group 196"/>
            <p:cNvGrpSpPr/>
            <p:nvPr/>
          </p:nvGrpSpPr>
          <p:grpSpPr>
            <a:xfrm>
              <a:off x="3963590" y="5077131"/>
              <a:ext cx="1168341" cy="646973"/>
              <a:chOff x="4844965" y="4440351"/>
              <a:chExt cx="1168341" cy="646973"/>
            </a:xfrm>
          </p:grpSpPr>
          <p:sp>
            <p:nvSpPr>
              <p:cNvPr id="214" name="Rectangle 213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15" name="Rectangle 214"/>
              <p:cNvSpPr/>
              <p:nvPr/>
            </p:nvSpPr>
            <p:spPr>
              <a:xfrm>
                <a:off x="4844965" y="4502227"/>
                <a:ext cx="11683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Take order to loading bay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grpSp>
          <p:nvGrpSpPr>
            <p:cNvPr id="198" name="Group 197"/>
            <p:cNvGrpSpPr/>
            <p:nvPr/>
          </p:nvGrpSpPr>
          <p:grpSpPr>
            <a:xfrm>
              <a:off x="5737332" y="5077131"/>
              <a:ext cx="1168341" cy="646973"/>
              <a:chOff x="4844965" y="4440351"/>
              <a:chExt cx="1168341" cy="646973"/>
            </a:xfrm>
          </p:grpSpPr>
          <p:sp>
            <p:nvSpPr>
              <p:cNvPr id="212" name="Rectangle 211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13" name="Rectangle 212"/>
              <p:cNvSpPr/>
              <p:nvPr/>
            </p:nvSpPr>
            <p:spPr>
              <a:xfrm>
                <a:off x="4844965" y="4619595"/>
                <a:ext cx="1168341" cy="3077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Ship </a:t>
                </a: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order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cxnSp>
          <p:nvCxnSpPr>
            <p:cNvPr id="199" name="Straight Arrow Connector 198"/>
            <p:cNvCxnSpPr>
              <a:stCxn id="218" idx="2"/>
              <a:endCxn id="216" idx="0"/>
            </p:cNvCxnSpPr>
            <p:nvPr/>
          </p:nvCxnSpPr>
          <p:spPr bwMode="auto">
            <a:xfrm>
              <a:off x="2774018" y="4506008"/>
              <a:ext cx="1" cy="571123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0" name="TextBox 199"/>
            <p:cNvSpPr txBox="1"/>
            <p:nvPr/>
          </p:nvSpPr>
          <p:spPr>
            <a:xfrm>
              <a:off x="6759129" y="4183807"/>
              <a:ext cx="763351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Lose order</a:t>
              </a:r>
            </a:p>
          </p:txBody>
        </p:sp>
        <p:cxnSp>
          <p:nvCxnSpPr>
            <p:cNvPr id="201" name="Straight Arrow Connector 200"/>
            <p:cNvCxnSpPr>
              <a:stCxn id="214" idx="3"/>
              <a:endCxn id="212" idx="1"/>
            </p:cNvCxnSpPr>
            <p:nvPr/>
          </p:nvCxnSpPr>
          <p:spPr bwMode="auto">
            <a:xfrm>
              <a:off x="5123761" y="5400618"/>
              <a:ext cx="621742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2" name="Straight Arrow Connector 201"/>
            <p:cNvCxnSpPr>
              <a:stCxn id="212" idx="3"/>
              <a:endCxn id="223" idx="1"/>
            </p:cNvCxnSpPr>
            <p:nvPr/>
          </p:nvCxnSpPr>
          <p:spPr bwMode="auto">
            <a:xfrm flipV="1">
              <a:off x="6897503" y="5400617"/>
              <a:ext cx="613572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03" name="TextBox 202"/>
            <p:cNvSpPr txBox="1"/>
            <p:nvPr/>
          </p:nvSpPr>
          <p:spPr>
            <a:xfrm>
              <a:off x="6788395" y="3918363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5452686" y="3924855"/>
              <a:ext cx="37061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2407490" y="4473654"/>
              <a:ext cx="37061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1920348" y="3943214"/>
              <a:ext cx="34176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grpSp>
          <p:nvGrpSpPr>
            <p:cNvPr id="207" name="Group 206"/>
            <p:cNvGrpSpPr/>
            <p:nvPr/>
          </p:nvGrpSpPr>
          <p:grpSpPr>
            <a:xfrm>
              <a:off x="472755" y="5077131"/>
              <a:ext cx="1168341" cy="646973"/>
              <a:chOff x="4844965" y="4440351"/>
              <a:chExt cx="1168341" cy="646973"/>
            </a:xfrm>
          </p:grpSpPr>
          <p:sp>
            <p:nvSpPr>
              <p:cNvPr id="210" name="Rectangle 209"/>
              <p:cNvSpPr>
                <a:spLocks/>
              </p:cNvSpPr>
              <p:nvPr/>
            </p:nvSpPr>
            <p:spPr bwMode="auto">
              <a:xfrm>
                <a:off x="4853136" y="4440351"/>
                <a:ext cx="1152000" cy="646973"/>
              </a:xfrm>
              <a:prstGeom prst="rect">
                <a:avLst/>
              </a:prstGeom>
              <a:solidFill>
                <a:srgbClr val="F8F8F8"/>
              </a:solidFill>
              <a:ln w="12700" cap="flat" cmpd="sng" algn="ctr">
                <a:solidFill>
                  <a:srgbClr val="FFFFFF">
                    <a:lumMod val="75000"/>
                  </a:srgb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ctr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Calibri" pitchFamily="34" charset="0"/>
                    <a:cs typeface="Arial"/>
                  </a:rPr>
                  <a:t> 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endParaRPr>
              </a:p>
            </p:txBody>
          </p:sp>
          <p:sp>
            <p:nvSpPr>
              <p:cNvPr id="211" name="Rectangle 210"/>
              <p:cNvSpPr/>
              <p:nvPr/>
            </p:nvSpPr>
            <p:spPr>
              <a:xfrm>
                <a:off x="4844965" y="4502227"/>
                <a:ext cx="1168341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 sz="1000"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Store in</a:t>
                </a:r>
                <a:b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</a:b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Arial"/>
                  </a:rPr>
                  <a:t>warehouse</a:t>
                </a:r>
                <a:endPara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Arial"/>
                </a:endParaRPr>
              </a:p>
            </p:txBody>
          </p:sp>
        </p:grpSp>
        <p:cxnSp>
          <p:nvCxnSpPr>
            <p:cNvPr id="208" name="Straight Arrow Connector 207"/>
            <p:cNvCxnSpPr/>
            <p:nvPr/>
          </p:nvCxnSpPr>
          <p:spPr bwMode="auto">
            <a:xfrm>
              <a:off x="1056925" y="4509455"/>
              <a:ext cx="0" cy="567676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09" name="Straight Arrow Connector 208"/>
            <p:cNvCxnSpPr>
              <a:stCxn id="210" idx="3"/>
              <a:endCxn id="217" idx="1"/>
            </p:cNvCxnSpPr>
            <p:nvPr/>
          </p:nvCxnSpPr>
          <p:spPr bwMode="auto">
            <a:xfrm flipV="1">
              <a:off x="1632926" y="5400617"/>
              <a:ext cx="556922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64" name="TextBox 63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Customer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 processing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68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TextBox 80"/>
          <p:cNvSpPr txBox="1"/>
          <p:nvPr/>
        </p:nvSpPr>
        <p:spPr>
          <a:xfrm>
            <a:off x="147414" y="2028361"/>
            <a:ext cx="1277914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Business unit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089979" y="3170401"/>
            <a:ext cx="335349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endParaRPr lang="en-US" sz="16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97857" y="4325141"/>
            <a:ext cx="827471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Finance</a:t>
            </a:r>
            <a:endParaRPr lang="en-US" sz="16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6376" y="5479881"/>
            <a:ext cx="1088952" cy="338554"/>
          </a:xfrm>
          <a:prstGeom prst="rect">
            <a:avLst/>
          </a:prstGeom>
          <a:noFill/>
          <a:ln>
            <a:noFill/>
          </a:ln>
        </p:spPr>
        <p:txBody>
          <a:bodyPr wrap="none" rtlCol="0" anchor="ctr">
            <a:spAutoFit/>
          </a:bodyPr>
          <a:lstStyle/>
          <a:p>
            <a:pPr algn="r"/>
            <a:r>
              <a:rPr lang="en-US" sz="1600" b="0" i="0" dirty="0" smtClean="0">
                <a:latin typeface="Calibri" panose="020F0502020204030204" pitchFamily="34" charset="0"/>
                <a:cs typeface="Calibri" panose="020F0502020204030204" pitchFamily="34" charset="0"/>
              </a:rPr>
              <a:t>Purchasing</a:t>
            </a:r>
            <a:endParaRPr lang="en-US" sz="1600" b="0" i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481850" y="1621927"/>
            <a:ext cx="7315200" cy="4604148"/>
            <a:chOff x="1418350" y="1533027"/>
            <a:chExt cx="7315200" cy="4604148"/>
          </a:xfrm>
        </p:grpSpPr>
        <p:sp>
          <p:nvSpPr>
            <p:cNvPr id="3" name="Rectangle 2"/>
            <p:cNvSpPr/>
            <p:nvPr/>
          </p:nvSpPr>
          <p:spPr>
            <a:xfrm>
              <a:off x="1418350" y="1533027"/>
              <a:ext cx="7315200" cy="11538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418350" y="2673861"/>
              <a:ext cx="7315200" cy="1153834"/>
            </a:xfrm>
            <a:prstGeom prst="rect">
              <a:avLst/>
            </a:prstGeom>
            <a:solidFill>
              <a:srgbClr val="F8F8F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418350" y="3828601"/>
              <a:ext cx="7315200" cy="115383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18350" y="4983341"/>
              <a:ext cx="7315200" cy="1153834"/>
            </a:xfrm>
            <a:prstGeom prst="rect">
              <a:avLst/>
            </a:prstGeom>
            <a:solidFill>
              <a:srgbClr val="F8F8F8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52100" y="1126867"/>
            <a:ext cx="6190416" cy="4828291"/>
            <a:chOff x="2252100" y="1126867"/>
            <a:chExt cx="6190416" cy="4828291"/>
          </a:xfrm>
        </p:grpSpPr>
        <p:sp>
          <p:nvSpPr>
            <p:cNvPr id="85" name="Oval 84"/>
            <p:cNvSpPr/>
            <p:nvPr/>
          </p:nvSpPr>
          <p:spPr bwMode="auto">
            <a:xfrm>
              <a:off x="2252100" y="1126867"/>
              <a:ext cx="1005840" cy="390416"/>
            </a:xfrm>
            <a:prstGeom prst="ellipse">
              <a:avLst/>
            </a:prstGeom>
            <a:solidFill>
              <a:srgbClr val="00CC99">
                <a:lumMod val="60000"/>
                <a:lumOff val="40000"/>
              </a:srgbClr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Start</a:t>
              </a:r>
            </a:p>
          </p:txBody>
        </p:sp>
        <p:sp>
          <p:nvSpPr>
            <p:cNvPr id="86" name="Rectangle 85"/>
            <p:cNvSpPr>
              <a:spLocks/>
            </p:cNvSpPr>
            <p:nvPr/>
          </p:nvSpPr>
          <p:spPr bwMode="auto">
            <a:xfrm>
              <a:off x="2252100" y="196648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Define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needs</a:t>
              </a:r>
            </a:p>
          </p:txBody>
        </p:sp>
        <p:sp>
          <p:nvSpPr>
            <p:cNvPr id="99" name="Rectangle 98"/>
            <p:cNvSpPr>
              <a:spLocks/>
            </p:cNvSpPr>
            <p:nvPr/>
          </p:nvSpPr>
          <p:spPr bwMode="auto">
            <a:xfrm>
              <a:off x="3772260" y="196648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Prepare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paperwork</a:t>
              </a:r>
            </a:p>
          </p:txBody>
        </p:sp>
        <p:sp>
          <p:nvSpPr>
            <p:cNvPr id="100" name="Rectangle 99"/>
            <p:cNvSpPr>
              <a:spLocks/>
            </p:cNvSpPr>
            <p:nvPr/>
          </p:nvSpPr>
          <p:spPr bwMode="auto">
            <a:xfrm>
              <a:off x="4880392" y="3122730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Technical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review</a:t>
              </a:r>
            </a:p>
          </p:txBody>
        </p:sp>
        <p:grpSp>
          <p:nvGrpSpPr>
            <p:cNvPr id="101" name="Group 64"/>
            <p:cNvGrpSpPr/>
            <p:nvPr/>
          </p:nvGrpSpPr>
          <p:grpSpPr>
            <a:xfrm>
              <a:off x="3332220" y="4188094"/>
              <a:ext cx="1152000" cy="612648"/>
              <a:chOff x="3635896" y="3933055"/>
              <a:chExt cx="1152000" cy="612648"/>
            </a:xfrm>
          </p:grpSpPr>
          <p:sp>
            <p:nvSpPr>
              <p:cNvPr id="139" name="Diamond 138"/>
              <p:cNvSpPr/>
              <p:nvPr/>
            </p:nvSpPr>
            <p:spPr bwMode="auto">
              <a:xfrm>
                <a:off x="3635896" y="3933055"/>
                <a:ext cx="1152000" cy="612648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3781266" y="4088105"/>
                <a:ext cx="861261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Approved?</a:t>
                </a:r>
              </a:p>
            </p:txBody>
          </p:sp>
        </p:grpSp>
        <p:grpSp>
          <p:nvGrpSpPr>
            <p:cNvPr id="102" name="Group 65"/>
            <p:cNvGrpSpPr/>
            <p:nvPr/>
          </p:nvGrpSpPr>
          <p:grpSpPr>
            <a:xfrm>
              <a:off x="3332220" y="3047559"/>
              <a:ext cx="1152000" cy="612648"/>
              <a:chOff x="3707904" y="3140967"/>
              <a:chExt cx="1152000" cy="612648"/>
            </a:xfrm>
          </p:grpSpPr>
          <p:sp>
            <p:nvSpPr>
              <p:cNvPr id="137" name="Diamond 136"/>
              <p:cNvSpPr/>
              <p:nvPr/>
            </p:nvSpPr>
            <p:spPr bwMode="auto">
              <a:xfrm>
                <a:off x="3707904" y="3140967"/>
                <a:ext cx="1152000" cy="612648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3853274" y="3296017"/>
                <a:ext cx="861261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Approved?</a:t>
                </a:r>
              </a:p>
            </p:txBody>
          </p:sp>
        </p:grpSp>
        <p:sp>
          <p:nvSpPr>
            <p:cNvPr id="103" name="Rectangle 102"/>
            <p:cNvSpPr>
              <a:spLocks/>
            </p:cNvSpPr>
            <p:nvPr/>
          </p:nvSpPr>
          <p:spPr bwMode="auto">
            <a:xfrm>
              <a:off x="4558628" y="541800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Acquire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equipment</a:t>
              </a:r>
            </a:p>
          </p:txBody>
        </p:sp>
        <p:sp>
          <p:nvSpPr>
            <p:cNvPr id="108" name="Rectangle 107"/>
            <p:cNvSpPr>
              <a:spLocks/>
            </p:cNvSpPr>
            <p:nvPr/>
          </p:nvSpPr>
          <p:spPr bwMode="auto">
            <a:xfrm>
              <a:off x="7436676" y="3122730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Configure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and install</a:t>
              </a:r>
            </a:p>
          </p:txBody>
        </p:sp>
        <p:grpSp>
          <p:nvGrpSpPr>
            <p:cNvPr id="109" name="Group 66"/>
            <p:cNvGrpSpPr/>
            <p:nvPr/>
          </p:nvGrpSpPr>
          <p:grpSpPr>
            <a:xfrm>
              <a:off x="5924508" y="5343158"/>
              <a:ext cx="1152000" cy="612000"/>
              <a:chOff x="7020272" y="4725144"/>
              <a:chExt cx="1152000" cy="612000"/>
            </a:xfrm>
          </p:grpSpPr>
          <p:sp>
            <p:nvSpPr>
              <p:cNvPr id="135" name="Diamond 134"/>
              <p:cNvSpPr/>
              <p:nvPr/>
            </p:nvSpPr>
            <p:spPr bwMode="auto">
              <a:xfrm>
                <a:off x="7020272" y="4725144"/>
                <a:ext cx="1152000" cy="612000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Specs.</a:t>
                </a:r>
              </a:p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Met?</a:t>
                </a: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7189014" y="4880193"/>
                <a:ext cx="814518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Received?</a:t>
                </a:r>
              </a:p>
            </p:txBody>
          </p:sp>
        </p:grpSp>
        <p:sp>
          <p:nvSpPr>
            <p:cNvPr id="110" name="Rectangle 109"/>
            <p:cNvSpPr>
              <a:spLocks/>
            </p:cNvSpPr>
            <p:nvPr/>
          </p:nvSpPr>
          <p:spPr bwMode="auto">
            <a:xfrm>
              <a:off x="7436676" y="541800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Follow-up with supplier</a:t>
              </a:r>
            </a:p>
          </p:txBody>
        </p:sp>
        <p:sp>
          <p:nvSpPr>
            <p:cNvPr id="111" name="Rectangle 110"/>
            <p:cNvSpPr>
              <a:spLocks/>
            </p:cNvSpPr>
            <p:nvPr/>
          </p:nvSpPr>
          <p:spPr bwMode="auto">
            <a:xfrm>
              <a:off x="7436676" y="426326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Issue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payment</a:t>
              </a:r>
            </a:p>
          </p:txBody>
        </p:sp>
        <p:sp>
          <p:nvSpPr>
            <p:cNvPr id="112" name="Rectangle 111"/>
            <p:cNvSpPr>
              <a:spLocks/>
            </p:cNvSpPr>
            <p:nvPr/>
          </p:nvSpPr>
          <p:spPr bwMode="auto">
            <a:xfrm>
              <a:off x="7436676" y="196648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Receive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and use</a:t>
              </a:r>
            </a:p>
          </p:txBody>
        </p:sp>
        <p:cxnSp>
          <p:nvCxnSpPr>
            <p:cNvPr id="113" name="Straight Arrow Connector 112"/>
            <p:cNvCxnSpPr>
              <a:stCxn id="86" idx="3"/>
              <a:endCxn id="99" idx="1"/>
            </p:cNvCxnSpPr>
            <p:nvPr/>
          </p:nvCxnSpPr>
          <p:spPr bwMode="auto">
            <a:xfrm>
              <a:off x="3257940" y="2197639"/>
              <a:ext cx="514320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4" name="Shape 78"/>
            <p:cNvCxnSpPr>
              <a:stCxn id="99" idx="3"/>
              <a:endCxn id="100" idx="0"/>
            </p:cNvCxnSpPr>
            <p:nvPr/>
          </p:nvCxnSpPr>
          <p:spPr bwMode="auto">
            <a:xfrm>
              <a:off x="4778100" y="2197639"/>
              <a:ext cx="605212" cy="925091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5" name="Straight Arrow Connector 114"/>
            <p:cNvCxnSpPr>
              <a:stCxn id="100" idx="1"/>
              <a:endCxn id="137" idx="3"/>
            </p:cNvCxnSpPr>
            <p:nvPr/>
          </p:nvCxnSpPr>
          <p:spPr bwMode="auto">
            <a:xfrm flipH="1" flipV="1">
              <a:off x="4484220" y="3353883"/>
              <a:ext cx="396172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6" name="Shape 82"/>
            <p:cNvCxnSpPr>
              <a:stCxn id="137" idx="1"/>
              <a:endCxn id="86" idx="2"/>
            </p:cNvCxnSpPr>
            <p:nvPr/>
          </p:nvCxnSpPr>
          <p:spPr bwMode="auto">
            <a:xfrm rot="10800000">
              <a:off x="2755020" y="2428793"/>
              <a:ext cx="577200" cy="925091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7" name="Straight Arrow Connector 116"/>
            <p:cNvCxnSpPr>
              <a:stCxn id="137" idx="2"/>
              <a:endCxn id="139" idx="0"/>
            </p:cNvCxnSpPr>
            <p:nvPr/>
          </p:nvCxnSpPr>
          <p:spPr bwMode="auto">
            <a:xfrm>
              <a:off x="3908220" y="3660207"/>
              <a:ext cx="0" cy="527887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8" name="Shape 88"/>
            <p:cNvCxnSpPr>
              <a:stCxn id="139" idx="2"/>
              <a:endCxn id="103" idx="1"/>
            </p:cNvCxnSpPr>
            <p:nvPr/>
          </p:nvCxnSpPr>
          <p:spPr bwMode="auto">
            <a:xfrm rot="16200000" flipH="1">
              <a:off x="3809216" y="4899746"/>
              <a:ext cx="848417" cy="650408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19" name="Straight Arrow Connector 118"/>
            <p:cNvCxnSpPr>
              <a:stCxn id="103" idx="3"/>
              <a:endCxn id="135" idx="1"/>
            </p:cNvCxnSpPr>
            <p:nvPr/>
          </p:nvCxnSpPr>
          <p:spPr bwMode="auto">
            <a:xfrm flipV="1">
              <a:off x="5564468" y="5649158"/>
              <a:ext cx="360040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0" name="Straight Arrow Connector 119"/>
            <p:cNvCxnSpPr>
              <a:stCxn id="135" idx="3"/>
              <a:endCxn id="110" idx="1"/>
            </p:cNvCxnSpPr>
            <p:nvPr/>
          </p:nvCxnSpPr>
          <p:spPr bwMode="auto">
            <a:xfrm>
              <a:off x="7076508" y="5649158"/>
              <a:ext cx="360168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1" name="Shape 98"/>
            <p:cNvCxnSpPr>
              <a:stCxn id="135" idx="0"/>
              <a:endCxn id="111" idx="1"/>
            </p:cNvCxnSpPr>
            <p:nvPr/>
          </p:nvCxnSpPr>
          <p:spPr bwMode="auto">
            <a:xfrm rot="5400000" flipH="1" flipV="1">
              <a:off x="6544223" y="4450705"/>
              <a:ext cx="848739" cy="936168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2" name="Straight Arrow Connector 121"/>
            <p:cNvCxnSpPr>
              <a:stCxn id="111" idx="0"/>
              <a:endCxn id="108" idx="2"/>
            </p:cNvCxnSpPr>
            <p:nvPr/>
          </p:nvCxnSpPr>
          <p:spPr bwMode="auto">
            <a:xfrm flipV="1">
              <a:off x="7939596" y="3585037"/>
              <a:ext cx="0" cy="678228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3" name="Straight Arrow Connector 122"/>
            <p:cNvCxnSpPr>
              <a:stCxn id="108" idx="0"/>
              <a:endCxn id="112" idx="2"/>
            </p:cNvCxnSpPr>
            <p:nvPr/>
          </p:nvCxnSpPr>
          <p:spPr bwMode="auto">
            <a:xfrm flipV="1">
              <a:off x="7939596" y="2428792"/>
              <a:ext cx="0" cy="693938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4" name="Oval 123"/>
            <p:cNvSpPr/>
            <p:nvPr/>
          </p:nvSpPr>
          <p:spPr bwMode="auto">
            <a:xfrm>
              <a:off x="7436676" y="1126867"/>
              <a:ext cx="1005840" cy="390416"/>
            </a:xfrm>
            <a:prstGeom prst="ellipse">
              <a:avLst/>
            </a:prstGeom>
            <a:solidFill>
              <a:srgbClr val="00CC99">
                <a:lumMod val="60000"/>
                <a:lumOff val="40000"/>
              </a:srgbClr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End</a:t>
              </a:r>
            </a:p>
          </p:txBody>
        </p:sp>
        <p:cxnSp>
          <p:nvCxnSpPr>
            <p:cNvPr id="125" name="Straight Arrow Connector 124"/>
            <p:cNvCxnSpPr>
              <a:stCxn id="85" idx="4"/>
              <a:endCxn id="86" idx="0"/>
            </p:cNvCxnSpPr>
            <p:nvPr/>
          </p:nvCxnSpPr>
          <p:spPr bwMode="auto">
            <a:xfrm>
              <a:off x="2755020" y="1517283"/>
              <a:ext cx="0" cy="449202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6" name="Straight Arrow Connector 125"/>
            <p:cNvCxnSpPr>
              <a:stCxn id="112" idx="0"/>
              <a:endCxn id="124" idx="4"/>
            </p:cNvCxnSpPr>
            <p:nvPr/>
          </p:nvCxnSpPr>
          <p:spPr bwMode="auto">
            <a:xfrm flipV="1">
              <a:off x="7939596" y="1517283"/>
              <a:ext cx="0" cy="449202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7" name="Elbow Connector 126"/>
            <p:cNvCxnSpPr>
              <a:stCxn id="110" idx="2"/>
              <a:endCxn id="135" idx="2"/>
            </p:cNvCxnSpPr>
            <p:nvPr/>
          </p:nvCxnSpPr>
          <p:spPr bwMode="auto">
            <a:xfrm rot="5400000">
              <a:off x="7182629" y="5198191"/>
              <a:ext cx="74846" cy="1439088"/>
            </a:xfrm>
            <a:prstGeom prst="bentConnector3">
              <a:avLst>
                <a:gd name="adj1" fmla="val 405427"/>
              </a:avLst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28" name="TextBox 127"/>
            <p:cNvSpPr txBox="1"/>
            <p:nvPr/>
          </p:nvSpPr>
          <p:spPr>
            <a:xfrm>
              <a:off x="3058168" y="3114926"/>
              <a:ext cx="3609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3957599" y="3551616"/>
              <a:ext cx="3786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cxnSp>
          <p:nvCxnSpPr>
            <p:cNvPr id="130" name="Shape 115"/>
            <p:cNvCxnSpPr>
              <a:stCxn id="139" idx="1"/>
            </p:cNvCxnSpPr>
            <p:nvPr/>
          </p:nvCxnSpPr>
          <p:spPr bwMode="auto">
            <a:xfrm rot="10800000">
              <a:off x="2590800" y="2428792"/>
              <a:ext cx="741420" cy="2065626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31" name="TextBox 130"/>
            <p:cNvSpPr txBox="1"/>
            <p:nvPr/>
          </p:nvSpPr>
          <p:spPr>
            <a:xfrm>
              <a:off x="3957599" y="4695929"/>
              <a:ext cx="3786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3057108" y="4263881"/>
              <a:ext cx="3609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450095" y="5113323"/>
              <a:ext cx="3866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907768" y="5408333"/>
              <a:ext cx="3690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Acquiring </a:t>
            </a:r>
            <a:r>
              <a:rPr lang="en-US" dirty="0" smtClean="0"/>
              <a:t>new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7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4299" y="1640430"/>
            <a:ext cx="7392367" cy="4607236"/>
            <a:chOff x="742835" y="1640430"/>
            <a:chExt cx="7678232" cy="4607236"/>
          </a:xfrm>
        </p:grpSpPr>
        <p:sp>
          <p:nvSpPr>
            <p:cNvPr id="91" name="Rectangle 90"/>
            <p:cNvSpPr/>
            <p:nvPr/>
          </p:nvSpPr>
          <p:spPr bwMode="auto">
            <a:xfrm>
              <a:off x="4580927" y="1640430"/>
              <a:ext cx="1920070" cy="46072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6500997" y="1640430"/>
              <a:ext cx="1920070" cy="460723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2662905" y="1640430"/>
              <a:ext cx="1920070" cy="460723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42835" y="1640430"/>
              <a:ext cx="1920070" cy="46072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1669634" y="1297880"/>
            <a:ext cx="6727215" cy="338554"/>
            <a:chOff x="1669634" y="1297880"/>
            <a:chExt cx="6727215" cy="338554"/>
          </a:xfrm>
        </p:grpSpPr>
        <p:sp>
          <p:nvSpPr>
            <p:cNvPr id="81" name="TextBox 80"/>
            <p:cNvSpPr txBox="1"/>
            <p:nvPr/>
          </p:nvSpPr>
          <p:spPr>
            <a:xfrm>
              <a:off x="1669634" y="1297880"/>
              <a:ext cx="127791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i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Business unit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993610" y="1297880"/>
              <a:ext cx="33534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i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IT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591039" y="1297880"/>
              <a:ext cx="827471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Finance</a:t>
              </a:r>
              <a:endParaRPr lang="en-US" sz="160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7307897" y="1297880"/>
              <a:ext cx="108895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Purchasing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44244" y="1966485"/>
            <a:ext cx="8207852" cy="3879488"/>
            <a:chOff x="244244" y="1966485"/>
            <a:chExt cx="8207852" cy="3879488"/>
          </a:xfrm>
        </p:grpSpPr>
        <p:sp>
          <p:nvSpPr>
            <p:cNvPr id="66" name="Oval 65"/>
            <p:cNvSpPr/>
            <p:nvPr/>
          </p:nvSpPr>
          <p:spPr bwMode="auto">
            <a:xfrm>
              <a:off x="244244" y="2002430"/>
              <a:ext cx="1005840" cy="390416"/>
            </a:xfrm>
            <a:prstGeom prst="ellipse">
              <a:avLst/>
            </a:prstGeom>
            <a:solidFill>
              <a:srgbClr val="00CC99">
                <a:lumMod val="60000"/>
                <a:lumOff val="40000"/>
              </a:srgbClr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Start</a:t>
              </a:r>
            </a:p>
          </p:txBody>
        </p:sp>
        <p:sp>
          <p:nvSpPr>
            <p:cNvPr id="67" name="Rectangle 66"/>
            <p:cNvSpPr>
              <a:spLocks/>
            </p:cNvSpPr>
            <p:nvPr/>
          </p:nvSpPr>
          <p:spPr bwMode="auto">
            <a:xfrm>
              <a:off x="1805672" y="1966485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Define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needs</a:t>
              </a:r>
            </a:p>
          </p:txBody>
        </p:sp>
        <p:sp>
          <p:nvSpPr>
            <p:cNvPr id="68" name="Rectangle 67"/>
            <p:cNvSpPr>
              <a:spLocks/>
            </p:cNvSpPr>
            <p:nvPr/>
          </p:nvSpPr>
          <p:spPr bwMode="auto">
            <a:xfrm>
              <a:off x="1806426" y="4206204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Prepare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paperwork</a:t>
              </a:r>
            </a:p>
          </p:txBody>
        </p:sp>
        <p:sp>
          <p:nvSpPr>
            <p:cNvPr id="69" name="Rectangle 68"/>
            <p:cNvSpPr>
              <a:spLocks/>
            </p:cNvSpPr>
            <p:nvPr/>
          </p:nvSpPr>
          <p:spPr bwMode="auto">
            <a:xfrm>
              <a:off x="3654416" y="4206204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Technical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review</a:t>
              </a:r>
            </a:p>
          </p:txBody>
        </p:sp>
        <p:grpSp>
          <p:nvGrpSpPr>
            <p:cNvPr id="70" name="Group 64"/>
            <p:cNvGrpSpPr/>
            <p:nvPr/>
          </p:nvGrpSpPr>
          <p:grpSpPr>
            <a:xfrm>
              <a:off x="5428774" y="2942812"/>
              <a:ext cx="1152000" cy="612648"/>
              <a:chOff x="3635896" y="3933055"/>
              <a:chExt cx="1152000" cy="612648"/>
            </a:xfrm>
          </p:grpSpPr>
          <p:sp>
            <p:nvSpPr>
              <p:cNvPr id="118" name="Diamond 117"/>
              <p:cNvSpPr/>
              <p:nvPr/>
            </p:nvSpPr>
            <p:spPr bwMode="auto">
              <a:xfrm>
                <a:off x="3635896" y="3933055"/>
                <a:ext cx="1152000" cy="612648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3781266" y="4088105"/>
                <a:ext cx="861261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Approved?</a:t>
                </a:r>
              </a:p>
            </p:txBody>
          </p:sp>
        </p:grpSp>
        <p:grpSp>
          <p:nvGrpSpPr>
            <p:cNvPr id="71" name="Group 65"/>
            <p:cNvGrpSpPr/>
            <p:nvPr/>
          </p:nvGrpSpPr>
          <p:grpSpPr>
            <a:xfrm>
              <a:off x="3581336" y="2942812"/>
              <a:ext cx="1152000" cy="612648"/>
              <a:chOff x="3707904" y="3140967"/>
              <a:chExt cx="1152000" cy="612648"/>
            </a:xfrm>
          </p:grpSpPr>
          <p:sp>
            <p:nvSpPr>
              <p:cNvPr id="116" name="Diamond 115"/>
              <p:cNvSpPr/>
              <p:nvPr/>
            </p:nvSpPr>
            <p:spPr bwMode="auto">
              <a:xfrm>
                <a:off x="3707904" y="3140967"/>
                <a:ext cx="1152000" cy="612648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itchFamily="34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853274" y="3296017"/>
                <a:ext cx="861261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Approved?</a:t>
                </a:r>
              </a:p>
            </p:txBody>
          </p:sp>
        </p:grpSp>
        <p:sp>
          <p:nvSpPr>
            <p:cNvPr id="74" name="Rectangle 73"/>
            <p:cNvSpPr>
              <a:spLocks/>
            </p:cNvSpPr>
            <p:nvPr/>
          </p:nvSpPr>
          <p:spPr bwMode="auto">
            <a:xfrm>
              <a:off x="7373176" y="3017983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Acquire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equipment</a:t>
              </a:r>
            </a:p>
          </p:txBody>
        </p:sp>
        <p:sp>
          <p:nvSpPr>
            <p:cNvPr id="75" name="Rectangle 74"/>
            <p:cNvSpPr>
              <a:spLocks/>
            </p:cNvSpPr>
            <p:nvPr/>
          </p:nvSpPr>
          <p:spPr bwMode="auto">
            <a:xfrm>
              <a:off x="3661249" y="5383666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Configure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and install</a:t>
              </a:r>
            </a:p>
          </p:txBody>
        </p:sp>
        <p:grpSp>
          <p:nvGrpSpPr>
            <p:cNvPr id="76" name="Group 66"/>
            <p:cNvGrpSpPr/>
            <p:nvPr/>
          </p:nvGrpSpPr>
          <p:grpSpPr>
            <a:xfrm>
              <a:off x="7300096" y="4131357"/>
              <a:ext cx="1152000" cy="612000"/>
              <a:chOff x="7020272" y="4725144"/>
              <a:chExt cx="1152000" cy="612000"/>
            </a:xfrm>
          </p:grpSpPr>
          <p:sp>
            <p:nvSpPr>
              <p:cNvPr id="114" name="Diamond 113"/>
              <p:cNvSpPr/>
              <p:nvPr/>
            </p:nvSpPr>
            <p:spPr bwMode="auto">
              <a:xfrm>
                <a:off x="7020272" y="4725144"/>
                <a:ext cx="1152000" cy="612000"/>
              </a:xfrm>
              <a:prstGeom prst="diamond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F33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>
                <a:defPPr>
                  <a:defRPr lang="en-GB"/>
                </a:defPPr>
                <a:lvl1pPr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1pPr>
                <a:lvl2pPr marL="4572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2pPr>
                <a:lvl3pPr marL="9144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3pPr>
                <a:lvl4pPr marL="13716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4pPr>
                <a:lvl5pPr marL="1828800" algn="ctr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800" b="1" i="1" kern="1200">
                    <a:solidFill>
                      <a:schemeClr val="tx1"/>
                    </a:solidFill>
                    <a:latin typeface="Times New Roman" pitchFamily="18" charset="0"/>
                    <a:ea typeface="+mn-ea"/>
                    <a:cs typeface="+mn-cs"/>
                  </a:defRPr>
                </a:lvl9pPr>
              </a:lstStyle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Specs.</a:t>
                </a:r>
              </a:p>
              <a:p>
                <a:pPr marL="457200" marR="0" lvl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Calibri" pitchFamily="34" charset="0"/>
                  </a:rPr>
                  <a:t>Met?</a:t>
                </a: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7189014" y="4880193"/>
                <a:ext cx="814518" cy="276999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Received?</a:t>
                </a:r>
              </a:p>
            </p:txBody>
          </p:sp>
        </p:grpSp>
        <p:sp>
          <p:nvSpPr>
            <p:cNvPr id="77" name="Rectangle 76"/>
            <p:cNvSpPr>
              <a:spLocks/>
            </p:cNvSpPr>
            <p:nvPr/>
          </p:nvSpPr>
          <p:spPr bwMode="auto">
            <a:xfrm>
              <a:off x="7373176" y="5383666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Follow-up with supplier</a:t>
              </a:r>
            </a:p>
          </p:txBody>
        </p:sp>
        <p:sp>
          <p:nvSpPr>
            <p:cNvPr id="78" name="Rectangle 77"/>
            <p:cNvSpPr>
              <a:spLocks/>
            </p:cNvSpPr>
            <p:nvPr/>
          </p:nvSpPr>
          <p:spPr bwMode="auto">
            <a:xfrm>
              <a:off x="5501854" y="5383666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Issue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payment</a:t>
              </a:r>
            </a:p>
          </p:txBody>
        </p:sp>
        <p:sp>
          <p:nvSpPr>
            <p:cNvPr id="79" name="Rectangle 78"/>
            <p:cNvSpPr>
              <a:spLocks/>
            </p:cNvSpPr>
            <p:nvPr/>
          </p:nvSpPr>
          <p:spPr bwMode="auto">
            <a:xfrm>
              <a:off x="1812665" y="5383666"/>
              <a:ext cx="1005840" cy="462307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Receive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sz="1000"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  <a:cs typeface="Arial"/>
                </a:rPr>
                <a:t>and use</a:t>
              </a:r>
            </a:p>
          </p:txBody>
        </p:sp>
        <p:cxnSp>
          <p:nvCxnSpPr>
            <p:cNvPr id="80" name="Straight Arrow Connector 79"/>
            <p:cNvCxnSpPr>
              <a:stCxn id="67" idx="2"/>
              <a:endCxn id="68" idx="0"/>
            </p:cNvCxnSpPr>
            <p:nvPr/>
          </p:nvCxnSpPr>
          <p:spPr bwMode="auto">
            <a:xfrm>
              <a:off x="2308592" y="2428792"/>
              <a:ext cx="754" cy="1777412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86" name="Straight Arrow Connector 85"/>
            <p:cNvCxnSpPr>
              <a:stCxn id="69" idx="0"/>
              <a:endCxn id="116" idx="2"/>
            </p:cNvCxnSpPr>
            <p:nvPr/>
          </p:nvCxnSpPr>
          <p:spPr bwMode="auto">
            <a:xfrm flipV="1">
              <a:off x="4157336" y="3555460"/>
              <a:ext cx="0" cy="650744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0" name="Straight Arrow Connector 89"/>
            <p:cNvCxnSpPr>
              <a:stCxn id="74" idx="2"/>
              <a:endCxn id="114" idx="0"/>
            </p:cNvCxnSpPr>
            <p:nvPr/>
          </p:nvCxnSpPr>
          <p:spPr bwMode="auto">
            <a:xfrm>
              <a:off x="7876096" y="3480290"/>
              <a:ext cx="0" cy="651067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5" name="Straight Arrow Connector 94"/>
            <p:cNvCxnSpPr>
              <a:stCxn id="114" idx="2"/>
              <a:endCxn id="77" idx="0"/>
            </p:cNvCxnSpPr>
            <p:nvPr/>
          </p:nvCxnSpPr>
          <p:spPr bwMode="auto">
            <a:xfrm>
              <a:off x="7876096" y="4743357"/>
              <a:ext cx="0" cy="640309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7" name="Straight Arrow Connector 96"/>
            <p:cNvCxnSpPr>
              <a:stCxn id="78" idx="1"/>
              <a:endCxn id="75" idx="3"/>
            </p:cNvCxnSpPr>
            <p:nvPr/>
          </p:nvCxnSpPr>
          <p:spPr bwMode="auto">
            <a:xfrm flipH="1">
              <a:off x="4667089" y="5614820"/>
              <a:ext cx="834765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Straight Arrow Connector 97"/>
            <p:cNvCxnSpPr>
              <a:stCxn id="75" idx="1"/>
              <a:endCxn id="79" idx="3"/>
            </p:cNvCxnSpPr>
            <p:nvPr/>
          </p:nvCxnSpPr>
          <p:spPr bwMode="auto">
            <a:xfrm flipH="1">
              <a:off x="2818505" y="5614820"/>
              <a:ext cx="842744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99" name="Oval 98"/>
            <p:cNvSpPr/>
            <p:nvPr/>
          </p:nvSpPr>
          <p:spPr bwMode="auto">
            <a:xfrm>
              <a:off x="250240" y="5419611"/>
              <a:ext cx="1005840" cy="390416"/>
            </a:xfrm>
            <a:prstGeom prst="ellipse">
              <a:avLst/>
            </a:prstGeom>
            <a:solidFill>
              <a:srgbClr val="00CC99">
                <a:lumMod val="60000"/>
                <a:lumOff val="40000"/>
              </a:srgbClr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End</a:t>
              </a:r>
            </a:p>
          </p:txBody>
        </p:sp>
        <p:cxnSp>
          <p:nvCxnSpPr>
            <p:cNvPr id="100" name="Straight Arrow Connector 99"/>
            <p:cNvCxnSpPr>
              <a:stCxn id="66" idx="6"/>
              <a:endCxn id="67" idx="1"/>
            </p:cNvCxnSpPr>
            <p:nvPr/>
          </p:nvCxnSpPr>
          <p:spPr bwMode="auto">
            <a:xfrm>
              <a:off x="1250084" y="2197638"/>
              <a:ext cx="555588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Straight Arrow Connector 100"/>
            <p:cNvCxnSpPr>
              <a:stCxn id="79" idx="1"/>
              <a:endCxn id="99" idx="6"/>
            </p:cNvCxnSpPr>
            <p:nvPr/>
          </p:nvCxnSpPr>
          <p:spPr bwMode="auto">
            <a:xfrm flipH="1" flipV="1">
              <a:off x="1256080" y="5614819"/>
              <a:ext cx="556585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5643963" y="2716552"/>
              <a:ext cx="3609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7059528" y="4170989"/>
              <a:ext cx="3786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4626525" y="3016701"/>
              <a:ext cx="378630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801339" y="2714990"/>
              <a:ext cx="36099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489604" y="3012854"/>
              <a:ext cx="38664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YES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7869940" y="4702528"/>
              <a:ext cx="3690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cs typeface="Calibri" pitchFamily="34" charset="0"/>
                </a:rPr>
                <a:t>NO</a:t>
              </a:r>
            </a:p>
          </p:txBody>
        </p:sp>
        <p:cxnSp>
          <p:nvCxnSpPr>
            <p:cNvPr id="180" name="Straight Arrow Connector 179"/>
            <p:cNvCxnSpPr>
              <a:stCxn id="118" idx="3"/>
              <a:endCxn id="74" idx="1"/>
            </p:cNvCxnSpPr>
            <p:nvPr/>
          </p:nvCxnSpPr>
          <p:spPr bwMode="auto">
            <a:xfrm>
              <a:off x="6580774" y="3249136"/>
              <a:ext cx="792402" cy="1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85" name="Straight Arrow Connector 184"/>
            <p:cNvCxnSpPr>
              <a:stCxn id="68" idx="3"/>
              <a:endCxn id="69" idx="1"/>
            </p:cNvCxnSpPr>
            <p:nvPr/>
          </p:nvCxnSpPr>
          <p:spPr bwMode="auto">
            <a:xfrm>
              <a:off x="2812266" y="4437358"/>
              <a:ext cx="842150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91" name="Shape 82"/>
            <p:cNvCxnSpPr>
              <a:stCxn id="118" idx="0"/>
              <a:endCxn id="67" idx="3"/>
            </p:cNvCxnSpPr>
            <p:nvPr/>
          </p:nvCxnSpPr>
          <p:spPr bwMode="auto">
            <a:xfrm rot="16200000" flipV="1">
              <a:off x="4035557" y="973595"/>
              <a:ext cx="745173" cy="3193262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6" name="Straight Arrow Connector 255"/>
            <p:cNvCxnSpPr>
              <a:stCxn id="116" idx="3"/>
              <a:endCxn id="118" idx="1"/>
            </p:cNvCxnSpPr>
            <p:nvPr/>
          </p:nvCxnSpPr>
          <p:spPr bwMode="auto">
            <a:xfrm>
              <a:off x="4733336" y="3249136"/>
              <a:ext cx="695438" cy="0"/>
            </a:xfrm>
            <a:prstGeom prst="straightConnector1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7" name="Shape 82"/>
            <p:cNvCxnSpPr>
              <a:stCxn id="116" idx="0"/>
            </p:cNvCxnSpPr>
            <p:nvPr/>
          </p:nvCxnSpPr>
          <p:spPr bwMode="auto">
            <a:xfrm rot="16200000" flipV="1">
              <a:off x="3187843" y="1973318"/>
              <a:ext cx="591576" cy="1347411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8" name="Shape 82"/>
            <p:cNvCxnSpPr>
              <a:stCxn id="114" idx="1"/>
              <a:endCxn id="78" idx="0"/>
            </p:cNvCxnSpPr>
            <p:nvPr/>
          </p:nvCxnSpPr>
          <p:spPr bwMode="auto">
            <a:xfrm rot="10800000" flipV="1">
              <a:off x="6004774" y="4437356"/>
              <a:ext cx="1295322" cy="946309"/>
            </a:xfrm>
            <a:prstGeom prst="bentConnector2">
              <a:avLst/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9" name="Shape 82"/>
            <p:cNvCxnSpPr>
              <a:stCxn id="77" idx="3"/>
              <a:endCxn id="114" idx="3"/>
            </p:cNvCxnSpPr>
            <p:nvPr/>
          </p:nvCxnSpPr>
          <p:spPr bwMode="auto">
            <a:xfrm flipV="1">
              <a:off x="8379016" y="4437357"/>
              <a:ext cx="73080" cy="1177463"/>
            </a:xfrm>
            <a:prstGeom prst="bentConnector3">
              <a:avLst>
                <a:gd name="adj1" fmla="val 412808"/>
              </a:avLst>
            </a:prstGeom>
            <a:solidFill>
              <a:srgbClr val="99CC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</p:grpSp>
      <p:sp>
        <p:nvSpPr>
          <p:cNvPr id="52" name="TextBox 5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Acquiring </a:t>
            </a:r>
            <a:r>
              <a:rPr lang="en-US" dirty="0" smtClean="0"/>
              <a:t>new equipment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Page-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384299" y="1640430"/>
            <a:ext cx="7392368" cy="4607236"/>
            <a:chOff x="742835" y="1640430"/>
            <a:chExt cx="7678233" cy="4607236"/>
          </a:xfrm>
        </p:grpSpPr>
        <p:sp>
          <p:nvSpPr>
            <p:cNvPr id="92" name="Rectangle 91"/>
            <p:cNvSpPr/>
            <p:nvPr/>
          </p:nvSpPr>
          <p:spPr bwMode="auto">
            <a:xfrm>
              <a:off x="3905878" y="1640430"/>
              <a:ext cx="4515190" cy="460723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42835" y="1640430"/>
              <a:ext cx="3163043" cy="460723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2617083" y="1297880"/>
            <a:ext cx="5159249" cy="338554"/>
            <a:chOff x="2617083" y="1297880"/>
            <a:chExt cx="5159249" cy="338554"/>
          </a:xfrm>
        </p:grpSpPr>
        <p:sp>
          <p:nvSpPr>
            <p:cNvPr id="81" name="TextBox 80"/>
            <p:cNvSpPr txBox="1"/>
            <p:nvPr/>
          </p:nvSpPr>
          <p:spPr>
            <a:xfrm>
              <a:off x="2617083" y="1297880"/>
              <a:ext cx="1229632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0" i="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Value-added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079842" y="1297880"/>
              <a:ext cx="1696490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None value-added</a:t>
              </a:r>
              <a:endParaRPr lang="en-US" sz="1600" b="0" i="0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2322287" y="611414"/>
            <a:ext cx="672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use of an office copy machine</a:t>
            </a:r>
          </a:p>
        </p:txBody>
      </p:sp>
      <p:grpSp>
        <p:nvGrpSpPr>
          <p:cNvPr id="148" name="Group 147"/>
          <p:cNvGrpSpPr/>
          <p:nvPr/>
        </p:nvGrpSpPr>
        <p:grpSpPr>
          <a:xfrm>
            <a:off x="232120" y="1868277"/>
            <a:ext cx="8275717" cy="4264527"/>
            <a:chOff x="358984" y="2044793"/>
            <a:chExt cx="8275717" cy="4264527"/>
          </a:xfrm>
        </p:grpSpPr>
        <p:cxnSp>
          <p:nvCxnSpPr>
            <p:cNvPr id="152" name="Elbow Connector 151"/>
            <p:cNvCxnSpPr>
              <a:stCxn id="201" idx="2"/>
              <a:endCxn id="159" idx="6"/>
            </p:cNvCxnSpPr>
            <p:nvPr/>
          </p:nvCxnSpPr>
          <p:spPr>
            <a:xfrm rot="5400000">
              <a:off x="3039129" y="1206554"/>
              <a:ext cx="3211615" cy="6560223"/>
            </a:xfrm>
            <a:prstGeom prst="bentConnector2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54" name="Rectangle 153"/>
            <p:cNvSpPr/>
            <p:nvPr/>
          </p:nvSpPr>
          <p:spPr bwMode="auto">
            <a:xfrm>
              <a:off x="2126642" y="2423228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Prepare original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55" name="Straight Arrow Connector 154"/>
            <p:cNvCxnSpPr>
              <a:stCxn id="156" idx="6"/>
              <a:endCxn id="154" idx="1"/>
            </p:cNvCxnSpPr>
            <p:nvPr/>
          </p:nvCxnSpPr>
          <p:spPr>
            <a:xfrm>
              <a:off x="1364824" y="2592826"/>
              <a:ext cx="761818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56" name="Oval 155"/>
            <p:cNvSpPr/>
            <p:nvPr/>
          </p:nvSpPr>
          <p:spPr bwMode="auto">
            <a:xfrm>
              <a:off x="358984" y="2375978"/>
              <a:ext cx="1005840" cy="433695"/>
            </a:xfrm>
            <a:prstGeom prst="ellipse">
              <a:avLst/>
            </a:prstGeom>
            <a:solidFill>
              <a:srgbClr val="00CC99">
                <a:lumMod val="60000"/>
                <a:lumOff val="40000"/>
              </a:srgbClr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Start</a:t>
              </a:r>
            </a:p>
          </p:txBody>
        </p:sp>
        <p:grpSp>
          <p:nvGrpSpPr>
            <p:cNvPr id="157" name="Group 156"/>
            <p:cNvGrpSpPr/>
            <p:nvPr/>
          </p:nvGrpSpPr>
          <p:grpSpPr>
            <a:xfrm>
              <a:off x="4899657" y="2304794"/>
              <a:ext cx="1419308" cy="576064"/>
              <a:chOff x="5061906" y="2804471"/>
              <a:chExt cx="1419308" cy="576064"/>
            </a:xfrm>
          </p:grpSpPr>
          <p:sp>
            <p:nvSpPr>
              <p:cNvPr id="203" name="Flowchart: Decision 202"/>
              <p:cNvSpPr/>
              <p:nvPr/>
            </p:nvSpPr>
            <p:spPr bwMode="auto">
              <a:xfrm>
                <a:off x="5061906" y="2804471"/>
                <a:ext cx="1419308" cy="576064"/>
              </a:xfrm>
              <a:prstGeom prst="flowChartDecision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C431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lvl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204" name="TextBox 203"/>
              <p:cNvSpPr txBox="1"/>
              <p:nvPr/>
            </p:nvSpPr>
            <p:spPr>
              <a:xfrm>
                <a:off x="5162262" y="2938615"/>
                <a:ext cx="1218603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Copier in use?</a:t>
                </a:r>
              </a:p>
            </p:txBody>
          </p:sp>
        </p:grpSp>
        <p:grpSp>
          <p:nvGrpSpPr>
            <p:cNvPr id="158" name="Group 157"/>
            <p:cNvGrpSpPr/>
            <p:nvPr/>
          </p:nvGrpSpPr>
          <p:grpSpPr>
            <a:xfrm>
              <a:off x="7215393" y="2304794"/>
              <a:ext cx="1419308" cy="576064"/>
              <a:chOff x="5061906" y="2804471"/>
              <a:chExt cx="1419308" cy="576064"/>
            </a:xfrm>
          </p:grpSpPr>
          <p:sp>
            <p:nvSpPr>
              <p:cNvPr id="201" name="Flowchart: Decision 200"/>
              <p:cNvSpPr/>
              <p:nvPr/>
            </p:nvSpPr>
            <p:spPr bwMode="auto">
              <a:xfrm>
                <a:off x="5061906" y="2804471"/>
                <a:ext cx="1419308" cy="576064"/>
              </a:xfrm>
              <a:prstGeom prst="flowChartDecision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C431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lvl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202" name="TextBox 201"/>
              <p:cNvSpPr txBox="1"/>
              <p:nvPr/>
            </p:nvSpPr>
            <p:spPr>
              <a:xfrm>
                <a:off x="5465935" y="2938615"/>
                <a:ext cx="611258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Wait?</a:t>
                </a:r>
              </a:p>
            </p:txBody>
          </p:sp>
        </p:grpSp>
        <p:sp>
          <p:nvSpPr>
            <p:cNvPr id="159" name="Oval 158"/>
            <p:cNvSpPr/>
            <p:nvPr/>
          </p:nvSpPr>
          <p:spPr bwMode="auto">
            <a:xfrm>
              <a:off x="358984" y="5875625"/>
              <a:ext cx="1005840" cy="433695"/>
            </a:xfrm>
            <a:prstGeom prst="ellipse">
              <a:avLst/>
            </a:prstGeom>
            <a:solidFill>
              <a:srgbClr val="00CC99">
                <a:lumMod val="60000"/>
                <a:lumOff val="40000"/>
              </a:srgbClr>
            </a:solidFill>
            <a:ln w="12700" cap="flat" cmpd="sng" algn="ctr">
              <a:solidFill>
                <a:srgbClr val="AAE2CA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en-GB"/>
              </a:defPPr>
              <a:lvl1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b="1" i="1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pPr marL="457200" marR="0" lvl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itchFamily="34" charset="0"/>
                </a:rPr>
                <a:t>End</a:t>
              </a:r>
            </a:p>
          </p:txBody>
        </p:sp>
        <p:cxnSp>
          <p:nvCxnSpPr>
            <p:cNvPr id="160" name="Straight Arrow Connector 159"/>
            <p:cNvCxnSpPr>
              <a:stCxn id="154" idx="3"/>
              <a:endCxn id="203" idx="1"/>
            </p:cNvCxnSpPr>
            <p:nvPr/>
          </p:nvCxnSpPr>
          <p:spPr>
            <a:xfrm>
              <a:off x="3969204" y="2592826"/>
              <a:ext cx="930453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61" name="Straight Arrow Connector 160"/>
            <p:cNvCxnSpPr>
              <a:stCxn id="203" idx="3"/>
              <a:endCxn id="201" idx="1"/>
            </p:cNvCxnSpPr>
            <p:nvPr/>
          </p:nvCxnSpPr>
          <p:spPr>
            <a:xfrm>
              <a:off x="6318965" y="2592826"/>
              <a:ext cx="896428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62" name="Straight Arrow Connector 161"/>
            <p:cNvCxnSpPr>
              <a:stCxn id="203" idx="2"/>
              <a:endCxn id="199" idx="0"/>
            </p:cNvCxnSpPr>
            <p:nvPr/>
          </p:nvCxnSpPr>
          <p:spPr>
            <a:xfrm>
              <a:off x="5609311" y="2880858"/>
              <a:ext cx="0" cy="309895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63" name="Elbow Connector 162"/>
            <p:cNvCxnSpPr>
              <a:stCxn id="201" idx="0"/>
              <a:endCxn id="203" idx="0"/>
            </p:cNvCxnSpPr>
            <p:nvPr/>
          </p:nvCxnSpPr>
          <p:spPr>
            <a:xfrm rot="16200000" flipV="1">
              <a:off x="6767179" y="1146926"/>
              <a:ext cx="12700" cy="2315736"/>
            </a:xfrm>
            <a:prstGeom prst="bentConnector3">
              <a:avLst>
                <a:gd name="adj1" fmla="val 180000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grpSp>
          <p:nvGrpSpPr>
            <p:cNvPr id="164" name="Group 163"/>
            <p:cNvGrpSpPr/>
            <p:nvPr/>
          </p:nvGrpSpPr>
          <p:grpSpPr>
            <a:xfrm>
              <a:off x="4899657" y="3190753"/>
              <a:ext cx="1419308" cy="576064"/>
              <a:chOff x="5061906" y="2804471"/>
              <a:chExt cx="1419308" cy="576064"/>
            </a:xfrm>
          </p:grpSpPr>
          <p:sp>
            <p:nvSpPr>
              <p:cNvPr id="199" name="Flowchart: Decision 198"/>
              <p:cNvSpPr/>
              <p:nvPr/>
            </p:nvSpPr>
            <p:spPr bwMode="auto">
              <a:xfrm>
                <a:off x="5061906" y="2804471"/>
                <a:ext cx="1419308" cy="576064"/>
              </a:xfrm>
              <a:prstGeom prst="flowChartDecision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C431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lvl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5231993" y="2938615"/>
                <a:ext cx="1079143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Glass clean?</a:t>
                </a:r>
              </a:p>
            </p:txBody>
          </p:sp>
        </p:grpSp>
        <p:sp>
          <p:nvSpPr>
            <p:cNvPr id="165" name="TextBox 164"/>
            <p:cNvSpPr txBox="1"/>
            <p:nvPr/>
          </p:nvSpPr>
          <p:spPr>
            <a:xfrm>
              <a:off x="7957683" y="5855691"/>
              <a:ext cx="6031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Leave</a:t>
              </a: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2126642" y="3118745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Place papers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TextBox 166"/>
            <p:cNvSpPr txBox="1"/>
            <p:nvPr/>
          </p:nvSpPr>
          <p:spPr>
            <a:xfrm>
              <a:off x="6256174" y="2317495"/>
              <a:ext cx="5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YES</a:t>
              </a: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5666984" y="2813428"/>
              <a:ext cx="4891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</a:t>
              </a:r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7942389" y="2044793"/>
              <a:ext cx="5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YES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939212" y="2880859"/>
              <a:ext cx="4891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</a:t>
              </a:r>
            </a:p>
          </p:txBody>
        </p:sp>
        <p:sp>
          <p:nvSpPr>
            <p:cNvPr id="171" name="Rectangle 170"/>
            <p:cNvSpPr/>
            <p:nvPr/>
          </p:nvSpPr>
          <p:spPr bwMode="auto">
            <a:xfrm>
              <a:off x="4688030" y="4076712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Clean glass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72" name="Straight Arrow Connector 171"/>
            <p:cNvCxnSpPr>
              <a:stCxn id="199" idx="2"/>
              <a:endCxn id="171" idx="0"/>
            </p:cNvCxnSpPr>
            <p:nvPr/>
          </p:nvCxnSpPr>
          <p:spPr>
            <a:xfrm>
              <a:off x="5609311" y="3766817"/>
              <a:ext cx="0" cy="309895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73" name="Elbow Connector 172"/>
            <p:cNvCxnSpPr>
              <a:stCxn id="171" idx="1"/>
              <a:endCxn id="166" idx="3"/>
            </p:cNvCxnSpPr>
            <p:nvPr/>
          </p:nvCxnSpPr>
          <p:spPr>
            <a:xfrm rot="10800000">
              <a:off x="3969204" y="3288344"/>
              <a:ext cx="718826" cy="957967"/>
            </a:xfrm>
            <a:prstGeom prst="bentConnector3">
              <a:avLst>
                <a:gd name="adj1" fmla="val 5000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74" name="TextBox 173"/>
            <p:cNvSpPr txBox="1"/>
            <p:nvPr/>
          </p:nvSpPr>
          <p:spPr>
            <a:xfrm>
              <a:off x="4885493" y="3052574"/>
              <a:ext cx="5167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YES</a:t>
              </a:r>
            </a:p>
          </p:txBody>
        </p:sp>
        <p:sp>
          <p:nvSpPr>
            <p:cNvPr id="175" name="TextBox 174"/>
            <p:cNvSpPr txBox="1"/>
            <p:nvPr/>
          </p:nvSpPr>
          <p:spPr>
            <a:xfrm>
              <a:off x="5666984" y="3735280"/>
              <a:ext cx="48919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</a:t>
              </a:r>
            </a:p>
          </p:txBody>
        </p:sp>
        <p:sp>
          <p:nvSpPr>
            <p:cNvPr id="176" name="Rectangle 175"/>
            <p:cNvSpPr/>
            <p:nvPr/>
          </p:nvSpPr>
          <p:spPr bwMode="auto">
            <a:xfrm>
              <a:off x="2126642" y="3814263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Select size/number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77" name="Group 176"/>
            <p:cNvGrpSpPr/>
            <p:nvPr/>
          </p:nvGrpSpPr>
          <p:grpSpPr>
            <a:xfrm>
              <a:off x="4899657" y="4725803"/>
              <a:ext cx="1419308" cy="576064"/>
              <a:chOff x="5061906" y="2804471"/>
              <a:chExt cx="1419308" cy="576064"/>
            </a:xfrm>
          </p:grpSpPr>
          <p:sp>
            <p:nvSpPr>
              <p:cNvPr id="197" name="Flowchart: Decision 196"/>
              <p:cNvSpPr/>
              <p:nvPr/>
            </p:nvSpPr>
            <p:spPr bwMode="auto">
              <a:xfrm>
                <a:off x="5061906" y="2804471"/>
                <a:ext cx="1419308" cy="576064"/>
              </a:xfrm>
              <a:prstGeom prst="flowChartDecision">
                <a:avLst/>
              </a:prstGeom>
              <a:solidFill>
                <a:srgbClr val="FFFFFF"/>
              </a:solidFill>
              <a:ln w="28575" cap="flat" cmpd="sng" algn="ctr">
                <a:solidFill>
                  <a:srgbClr val="FC4315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2075" tIns="46038" rIns="92075" bIns="46038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457200" marR="0" lvl="0" indent="-45720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800" b="1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5138155" y="2938615"/>
                <a:ext cx="1266822" cy="30777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/>
              <a:p>
                <a:pPr marL="0" marR="0" lvl="0" indent="0" algn="ctr" defTabSz="91440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cs typeface="Calibri" pitchFamily="34" charset="0"/>
                  </a:rPr>
                  <a:t>Out of papers?</a:t>
                </a:r>
              </a:p>
            </p:txBody>
          </p:sp>
        </p:grpSp>
        <p:cxnSp>
          <p:nvCxnSpPr>
            <p:cNvPr id="178" name="Straight Arrow Connector 177"/>
            <p:cNvCxnSpPr>
              <a:stCxn id="154" idx="2"/>
              <a:endCxn id="166" idx="0"/>
            </p:cNvCxnSpPr>
            <p:nvPr/>
          </p:nvCxnSpPr>
          <p:spPr>
            <a:xfrm>
              <a:off x="3047923" y="2762424"/>
              <a:ext cx="0" cy="356321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79" name="Straight Arrow Connector 178"/>
            <p:cNvCxnSpPr>
              <a:stCxn id="166" idx="2"/>
              <a:endCxn id="176" idx="0"/>
            </p:cNvCxnSpPr>
            <p:nvPr/>
          </p:nvCxnSpPr>
          <p:spPr>
            <a:xfrm>
              <a:off x="3047923" y="3457941"/>
              <a:ext cx="0" cy="356322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81" name="Elbow Connector 180"/>
            <p:cNvCxnSpPr>
              <a:stCxn id="176" idx="2"/>
              <a:endCxn id="197" idx="0"/>
            </p:cNvCxnSpPr>
            <p:nvPr/>
          </p:nvCxnSpPr>
          <p:spPr>
            <a:xfrm rot="16200000" flipH="1">
              <a:off x="4042445" y="3158937"/>
              <a:ext cx="572344" cy="2561388"/>
            </a:xfrm>
            <a:prstGeom prst="bentConnector3">
              <a:avLst>
                <a:gd name="adj1" fmla="val 66167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82" name="Rectangle 181"/>
            <p:cNvSpPr/>
            <p:nvPr/>
          </p:nvSpPr>
          <p:spPr bwMode="auto">
            <a:xfrm>
              <a:off x="4688030" y="5611218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Load papers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6128824" y="4719187"/>
              <a:ext cx="4410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YES</a:t>
              </a:r>
            </a:p>
          </p:txBody>
        </p:sp>
        <p:sp>
          <p:nvSpPr>
            <p:cNvPr id="184" name="Rectangle 183"/>
            <p:cNvSpPr/>
            <p:nvPr/>
          </p:nvSpPr>
          <p:spPr bwMode="auto">
            <a:xfrm>
              <a:off x="2122512" y="4844237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Press Copy button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86" name="Straight Arrow Connector 185"/>
            <p:cNvCxnSpPr/>
            <p:nvPr/>
          </p:nvCxnSpPr>
          <p:spPr>
            <a:xfrm flipH="1">
              <a:off x="3965074" y="5013835"/>
              <a:ext cx="934583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87" name="TextBox 186"/>
            <p:cNvSpPr txBox="1"/>
            <p:nvPr/>
          </p:nvSpPr>
          <p:spPr>
            <a:xfrm>
              <a:off x="4581309" y="4741513"/>
              <a:ext cx="41870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NO</a:t>
              </a:r>
            </a:p>
          </p:txBody>
        </p:sp>
        <p:cxnSp>
          <p:nvCxnSpPr>
            <p:cNvPr id="188" name="Elbow Connector 187"/>
            <p:cNvCxnSpPr>
              <a:stCxn id="182" idx="1"/>
              <a:endCxn id="184" idx="3"/>
            </p:cNvCxnSpPr>
            <p:nvPr/>
          </p:nvCxnSpPr>
          <p:spPr>
            <a:xfrm rot="10800000">
              <a:off x="3965074" y="5013836"/>
              <a:ext cx="722956" cy="766981"/>
            </a:xfrm>
            <a:prstGeom prst="bentConnector3">
              <a:avLst>
                <a:gd name="adj1" fmla="val 5000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89" name="Rectangle 188"/>
            <p:cNvSpPr/>
            <p:nvPr/>
          </p:nvSpPr>
          <p:spPr bwMode="auto">
            <a:xfrm>
              <a:off x="2122511" y="5420302"/>
              <a:ext cx="1842562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Collect photocopies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90" name="Straight Arrow Connector 189"/>
            <p:cNvCxnSpPr>
              <a:stCxn id="184" idx="2"/>
              <a:endCxn id="189" idx="0"/>
            </p:cNvCxnSpPr>
            <p:nvPr/>
          </p:nvCxnSpPr>
          <p:spPr>
            <a:xfrm flipH="1">
              <a:off x="3043792" y="5183433"/>
              <a:ext cx="1" cy="236869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92" name="Straight Arrow Connector 191"/>
            <p:cNvCxnSpPr/>
            <p:nvPr/>
          </p:nvCxnSpPr>
          <p:spPr>
            <a:xfrm flipH="1">
              <a:off x="3965075" y="3288343"/>
              <a:ext cx="1399013" cy="0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93" name="Elbow Connector 192"/>
            <p:cNvCxnSpPr>
              <a:stCxn id="189" idx="1"/>
              <a:endCxn id="159" idx="0"/>
            </p:cNvCxnSpPr>
            <p:nvPr/>
          </p:nvCxnSpPr>
          <p:spPr>
            <a:xfrm rot="10800000" flipV="1">
              <a:off x="861905" y="5589899"/>
              <a:ext cx="1260607" cy="285725"/>
            </a:xfrm>
            <a:prstGeom prst="bentConnector2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194" name="Rectangle 193"/>
            <p:cNvSpPr/>
            <p:nvPr/>
          </p:nvSpPr>
          <p:spPr bwMode="auto">
            <a:xfrm>
              <a:off x="6646079" y="4843965"/>
              <a:ext cx="1138627" cy="339196"/>
            </a:xfrm>
            <a:prstGeom prst="rect">
              <a:avLst/>
            </a:prstGeom>
            <a:solidFill>
              <a:srgbClr val="F8F8F8"/>
            </a:solidFill>
            <a:ln w="12700" cap="flat" cmpd="sng" algn="ctr">
              <a:solidFill>
                <a:srgbClr val="FFFFFF">
                  <a:lumMod val="75000"/>
                </a:srgb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2075" tIns="46038" rIns="92075" bIns="46038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lvl="0" indent="-45720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Get papers</a:t>
              </a: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cxnSp>
          <p:nvCxnSpPr>
            <p:cNvPr id="195" name="Straight Arrow Connector 194"/>
            <p:cNvCxnSpPr>
              <a:stCxn id="197" idx="3"/>
              <a:endCxn id="194" idx="1"/>
            </p:cNvCxnSpPr>
            <p:nvPr/>
          </p:nvCxnSpPr>
          <p:spPr>
            <a:xfrm flipV="1">
              <a:off x="6318965" y="5013563"/>
              <a:ext cx="327114" cy="272"/>
            </a:xfrm>
            <a:prstGeom prst="straightConnector1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cxnSp>
          <p:nvCxnSpPr>
            <p:cNvPr id="196" name="Elbow Connector 195"/>
            <p:cNvCxnSpPr>
              <a:stCxn id="194" idx="2"/>
              <a:endCxn id="182" idx="3"/>
            </p:cNvCxnSpPr>
            <p:nvPr/>
          </p:nvCxnSpPr>
          <p:spPr>
            <a:xfrm rot="5400000">
              <a:off x="6574166" y="5139588"/>
              <a:ext cx="597655" cy="684801"/>
            </a:xfrm>
            <a:prstGeom prst="bentConnector2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284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265</Words>
  <Application>Microsoft Office PowerPoint</Application>
  <PresentationFormat>On-screen Show (4:3)</PresentationFormat>
  <Paragraphs>145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</dc:creator>
  <cp:lastModifiedBy>Daoud Saadeddin</cp:lastModifiedBy>
  <cp:revision>136</cp:revision>
  <dcterms:created xsi:type="dcterms:W3CDTF">2013-12-01T22:07:52Z</dcterms:created>
  <dcterms:modified xsi:type="dcterms:W3CDTF">2020-04-14T18:04:05Z</dcterms:modified>
</cp:coreProperties>
</file>