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FFFF99"/>
    <a:srgbClr val="CDF3FF"/>
    <a:srgbClr val="9BE5FF"/>
    <a:srgbClr val="65D7FF"/>
    <a:srgbClr val="CBFF6D"/>
    <a:srgbClr val="7F7F7F"/>
    <a:srgbClr val="404040"/>
    <a:srgbClr val="177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33" autoAdjust="0"/>
  </p:normalViewPr>
  <p:slideViewPr>
    <p:cSldViewPr snapToGrid="0">
      <p:cViewPr varScale="1">
        <p:scale>
          <a:sx n="68" d="100"/>
          <a:sy n="68" d="100"/>
        </p:scale>
        <p:origin x="14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s" userId="1ad91e0f89b49ce0" providerId="LiveId" clId="{F0E26B2F-EE32-4E95-9E78-ED5AA3F03F18}"/>
    <pc:docChg chg="modSld">
      <pc:chgData name="l s" userId="1ad91e0f89b49ce0" providerId="LiveId" clId="{F0E26B2F-EE32-4E95-9E78-ED5AA3F03F18}" dt="2020-04-27T19:46:59.917" v="10" actId="20577"/>
      <pc:docMkLst>
        <pc:docMk/>
      </pc:docMkLst>
      <pc:sldChg chg="modNotesTx">
        <pc:chgData name="l s" userId="1ad91e0f89b49ce0" providerId="LiveId" clId="{F0E26B2F-EE32-4E95-9E78-ED5AA3F03F18}" dt="2020-04-27T19:46:59.917" v="10" actId="20577"/>
        <pc:sldMkLst>
          <pc:docMk/>
          <pc:sldMk cId="3848530579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21/02/06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Affinity Diagram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5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Subject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86146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5630303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Revision #</a:t>
            </a:r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www.</a:t>
            </a:r>
            <a:r>
              <a:rPr lang="en-US" sz="2400" b="1" dirty="0">
                <a:solidFill>
                  <a:schemeClr val="tx1"/>
                </a:solidFill>
              </a:rPr>
              <a:t>citoolkit</a:t>
            </a:r>
            <a:r>
              <a:rPr lang="en-US" sz="2400" dirty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7" name="Freeform 16"/>
          <p:cNvSpPr/>
          <p:nvPr userDrawn="1"/>
        </p:nvSpPr>
        <p:spPr>
          <a:xfrm>
            <a:off x="2286146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Facilitated by</a:t>
            </a:r>
          </a:p>
        </p:txBody>
      </p:sp>
      <p:sp>
        <p:nvSpPr>
          <p:cNvPr id="18" name="Freeform 17"/>
          <p:cNvSpPr/>
          <p:nvPr userDrawn="1"/>
        </p:nvSpPr>
        <p:spPr>
          <a:xfrm>
            <a:off x="5630303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285561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30">
            <a:extLst>
              <a:ext uri="{FF2B5EF4-FFF2-40B4-BE49-F238E27FC236}">
                <a16:creationId xmlns:a16="http://schemas.microsoft.com/office/drawing/2014/main" id="{351716E0-02E3-486C-A672-D150AE014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738" y="1196953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0" tIns="46038" rIns="0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OEE</a:t>
            </a:r>
          </a:p>
        </p:txBody>
      </p:sp>
      <p:sp>
        <p:nvSpPr>
          <p:cNvPr id="74" name="Rectangle 30">
            <a:extLst>
              <a:ext uri="{FF2B5EF4-FFF2-40B4-BE49-F238E27FC236}">
                <a16:creationId xmlns:a16="http://schemas.microsoft.com/office/drawing/2014/main" id="{42D8248A-9633-4A98-9AA8-E148E1EE5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83" y="1804446"/>
            <a:ext cx="1187198" cy="921622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Process Capability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Writing Continuous Improvement Articles</a:t>
            </a:r>
            <a:endParaRPr lang="en-US" dirty="0"/>
          </a:p>
        </p:txBody>
      </p:sp>
      <p:sp>
        <p:nvSpPr>
          <p:cNvPr id="22" name="Rectangle 30">
            <a:extLst>
              <a:ext uri="{FF2B5EF4-FFF2-40B4-BE49-F238E27FC236}">
                <a16:creationId xmlns:a16="http://schemas.microsoft.com/office/drawing/2014/main" id="{323326E5-01A6-4291-AF38-98C406EA6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393" y="3511979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5 Whys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C669B5E-36C6-4D15-91D9-42560C902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0008" y="1300650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Policy Deployment</a:t>
            </a:r>
          </a:p>
        </p:txBody>
      </p:sp>
      <p:sp>
        <p:nvSpPr>
          <p:cNvPr id="33" name="Rectangle 30">
            <a:extLst>
              <a:ext uri="{FF2B5EF4-FFF2-40B4-BE49-F238E27FC236}">
                <a16:creationId xmlns:a16="http://schemas.microsoft.com/office/drawing/2014/main" id="{4834A1D1-D72B-4283-8094-9EF2AD4BC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5191" y="4336554"/>
            <a:ext cx="1187198" cy="921622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Cause and Effect Analysis</a:t>
            </a:r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68AF1A4C-EE92-4CD0-86E8-1AE4836FC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96" y="5258176"/>
            <a:ext cx="1187198" cy="921622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Data Collection Plan</a:t>
            </a:r>
          </a:p>
        </p:txBody>
      </p:sp>
      <p:sp>
        <p:nvSpPr>
          <p:cNvPr id="41" name="Rectangle 30">
            <a:extLst>
              <a:ext uri="{FF2B5EF4-FFF2-40B4-BE49-F238E27FC236}">
                <a16:creationId xmlns:a16="http://schemas.microsoft.com/office/drawing/2014/main" id="{43270E27-F90D-4E62-95A5-CAB95B7D9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5638" y="1196953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A3 Template</a:t>
            </a:r>
          </a:p>
        </p:txBody>
      </p:sp>
      <p:sp>
        <p:nvSpPr>
          <p:cNvPr id="42" name="Rectangle 30">
            <a:extLst>
              <a:ext uri="{FF2B5EF4-FFF2-40B4-BE49-F238E27FC236}">
                <a16:creationId xmlns:a16="http://schemas.microsoft.com/office/drawing/2014/main" id="{E733E909-9C41-47A4-B642-97B63025D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637" y="1196953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Activity Network</a:t>
            </a:r>
          </a:p>
        </p:txBody>
      </p:sp>
      <p:sp>
        <p:nvSpPr>
          <p:cNvPr id="46" name="Rectangle 30">
            <a:extLst>
              <a:ext uri="{FF2B5EF4-FFF2-40B4-BE49-F238E27FC236}">
                <a16:creationId xmlns:a16="http://schemas.microsoft.com/office/drawing/2014/main" id="{F0F94875-D52F-403F-97BA-1669D9113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340" y="4575409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0" tIns="46038" rIns="0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Benchmarking</a:t>
            </a:r>
          </a:p>
        </p:txBody>
      </p:sp>
      <p:sp>
        <p:nvSpPr>
          <p:cNvPr id="55" name="Rectangle 30">
            <a:extLst>
              <a:ext uri="{FF2B5EF4-FFF2-40B4-BE49-F238E27FC236}">
                <a16:creationId xmlns:a16="http://schemas.microsoft.com/office/drawing/2014/main" id="{EC19336D-8ABD-4E5A-B3C7-5AD17EC6F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023" y="2048659"/>
            <a:ext cx="1187198" cy="921622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DMAIC</a:t>
            </a:r>
          </a:p>
        </p:txBody>
      </p:sp>
      <p:sp>
        <p:nvSpPr>
          <p:cNvPr id="56" name="Rectangle 30">
            <a:extLst>
              <a:ext uri="{FF2B5EF4-FFF2-40B4-BE49-F238E27FC236}">
                <a16:creationId xmlns:a16="http://schemas.microsoft.com/office/drawing/2014/main" id="{A6724E78-CDE7-4D57-B5EC-3B6E475B6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044" y="5248397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FMEA</a:t>
            </a:r>
          </a:p>
        </p:txBody>
      </p:sp>
      <p:sp>
        <p:nvSpPr>
          <p:cNvPr id="58" name="Rectangle 30">
            <a:extLst>
              <a:ext uri="{FF2B5EF4-FFF2-40B4-BE49-F238E27FC236}">
                <a16:creationId xmlns:a16="http://schemas.microsoft.com/office/drawing/2014/main" id="{E2EA5F44-E80C-4D55-98B5-2DF7E22CC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1414" y="3784529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Kanban</a:t>
            </a:r>
          </a:p>
        </p:txBody>
      </p:sp>
      <p:sp>
        <p:nvSpPr>
          <p:cNvPr id="64" name="Rectangle 30">
            <a:extLst>
              <a:ext uri="{FF2B5EF4-FFF2-40B4-BE49-F238E27FC236}">
                <a16:creationId xmlns:a16="http://schemas.microsoft.com/office/drawing/2014/main" id="{B40606B5-420E-46D9-9B14-23C9C654C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1298" y="4380188"/>
            <a:ext cx="1187198" cy="921622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Root Cause Analysis</a:t>
            </a:r>
          </a:p>
        </p:txBody>
      </p:sp>
      <p:sp>
        <p:nvSpPr>
          <p:cNvPr id="65" name="Rectangle 30">
            <a:extLst>
              <a:ext uri="{FF2B5EF4-FFF2-40B4-BE49-F238E27FC236}">
                <a16:creationId xmlns:a16="http://schemas.microsoft.com/office/drawing/2014/main" id="{162BFA88-82B7-4E02-B9D7-DFC56A187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6137" y="4601078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SMED</a:t>
            </a:r>
          </a:p>
        </p:txBody>
      </p:sp>
      <p:sp>
        <p:nvSpPr>
          <p:cNvPr id="66" name="Rectangle 30">
            <a:extLst>
              <a:ext uri="{FF2B5EF4-FFF2-40B4-BE49-F238E27FC236}">
                <a16:creationId xmlns:a16="http://schemas.microsoft.com/office/drawing/2014/main" id="{78270EFF-4040-4E8C-8CC2-7D53FD720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7424" y="5484534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TPM</a:t>
            </a:r>
          </a:p>
        </p:txBody>
      </p:sp>
      <p:sp>
        <p:nvSpPr>
          <p:cNvPr id="67" name="Rectangle 30">
            <a:extLst>
              <a:ext uri="{FF2B5EF4-FFF2-40B4-BE49-F238E27FC236}">
                <a16:creationId xmlns:a16="http://schemas.microsoft.com/office/drawing/2014/main" id="{0B5194CD-0954-4F86-84DD-4CFD19B02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150" y="5248397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Tree Diagram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B35404F-8815-4112-AE41-B12A0F74115D}"/>
              </a:ext>
            </a:extLst>
          </p:cNvPr>
          <p:cNvSpPr txBox="1"/>
          <p:nvPr/>
        </p:nvSpPr>
        <p:spPr>
          <a:xfrm>
            <a:off x="6604678" y="3954616"/>
            <a:ext cx="937858" cy="40011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Arial Narrow" panose="020B0606020202030204" pitchFamily="34" charset="0"/>
                <a:ea typeface="ＭＳ Ｐゴシック" pitchFamily="-92" charset="-128"/>
                <a:cs typeface="Times New Roman" pitchFamily="18" charset="0"/>
              </a:rPr>
              <a:t>Lean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36B7A6B-7C32-46D3-BF9B-642F3A4ED1AA}"/>
              </a:ext>
            </a:extLst>
          </p:cNvPr>
          <p:cNvSpPr txBox="1"/>
          <p:nvPr/>
        </p:nvSpPr>
        <p:spPr>
          <a:xfrm>
            <a:off x="192245" y="4746187"/>
            <a:ext cx="937858" cy="40011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Arial Narrow" panose="020B0606020202030204" pitchFamily="34" charset="0"/>
                <a:ea typeface="ＭＳ Ｐゴシック" pitchFamily="-92" charset="-128"/>
                <a:cs typeface="Times New Roman" pitchFamily="18" charset="0"/>
              </a:rPr>
              <a:t>Data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49" name="Rectangle 30">
            <a:extLst>
              <a:ext uri="{FF2B5EF4-FFF2-40B4-BE49-F238E27FC236}">
                <a16:creationId xmlns:a16="http://schemas.microsoft.com/office/drawing/2014/main" id="{46BC27D2-5D74-4500-9DA5-57750DECA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885" y="3345925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0" tIns="46038" rIns="0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Brainstorming</a:t>
            </a:r>
          </a:p>
        </p:txBody>
      </p:sp>
      <p:sp>
        <p:nvSpPr>
          <p:cNvPr id="47" name="Rectangle 30">
            <a:extLst>
              <a:ext uri="{FF2B5EF4-FFF2-40B4-BE49-F238E27FC236}">
                <a16:creationId xmlns:a16="http://schemas.microsoft.com/office/drawing/2014/main" id="{72596DAB-7357-4E26-8E98-D73DD24F2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858" y="5484534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Audit Checklist</a:t>
            </a:r>
          </a:p>
        </p:txBody>
      </p:sp>
      <p:sp>
        <p:nvSpPr>
          <p:cNvPr id="59" name="Rectangle 30">
            <a:extLst>
              <a:ext uri="{FF2B5EF4-FFF2-40B4-BE49-F238E27FC236}">
                <a16:creationId xmlns:a16="http://schemas.microsoft.com/office/drawing/2014/main" id="{E6FE0237-DFE8-4DF8-A32E-9CC09F209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023" y="4636687"/>
            <a:ext cx="1187198" cy="9216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Kaizen</a:t>
            </a:r>
          </a:p>
        </p:txBody>
      </p:sp>
      <p:sp>
        <p:nvSpPr>
          <p:cNvPr id="71" name="Rectangle 30">
            <a:extLst>
              <a:ext uri="{FF2B5EF4-FFF2-40B4-BE49-F238E27FC236}">
                <a16:creationId xmlns:a16="http://schemas.microsoft.com/office/drawing/2014/main" id="{93C2D258-2A00-4DD3-BCE5-AC5AB615E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96" y="2116442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Gauge R&amp;R Study</a:t>
            </a:r>
          </a:p>
        </p:txBody>
      </p:sp>
      <p:sp>
        <p:nvSpPr>
          <p:cNvPr id="72" name="Rectangle 30">
            <a:extLst>
              <a:ext uri="{FF2B5EF4-FFF2-40B4-BE49-F238E27FC236}">
                <a16:creationId xmlns:a16="http://schemas.microsoft.com/office/drawing/2014/main" id="{C4D402FD-A996-4A9A-AA1D-9B4EF6191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8370" y="2124855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0" tIns="46038" rIns="0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Work Breakdown Structure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4EC3BC9-4799-437F-8BBA-0E1279FF5AC6}"/>
              </a:ext>
            </a:extLst>
          </p:cNvPr>
          <p:cNvSpPr txBox="1"/>
          <p:nvPr/>
        </p:nvSpPr>
        <p:spPr>
          <a:xfrm>
            <a:off x="1761058" y="1311752"/>
            <a:ext cx="937858" cy="40011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Arial Narrow" panose="020B0606020202030204" pitchFamily="34" charset="0"/>
                <a:ea typeface="ＭＳ Ｐゴシック" pitchFamily="-92" charset="-128"/>
                <a:cs typeface="Times New Roman" pitchFamily="18" charset="0"/>
              </a:rPr>
              <a:t>Metrics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7A3A3DC-D84F-40FE-94A3-C5258175ABE4}"/>
              </a:ext>
            </a:extLst>
          </p:cNvPr>
          <p:cNvSpPr txBox="1"/>
          <p:nvPr/>
        </p:nvSpPr>
        <p:spPr>
          <a:xfrm>
            <a:off x="3114187" y="3575918"/>
            <a:ext cx="1153822" cy="70788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Arial Narrow" panose="020B0606020202030204" pitchFamily="34" charset="0"/>
                <a:ea typeface="ＭＳ Ｐゴシック" pitchFamily="-92" charset="-128"/>
                <a:cs typeface="Times New Roman" pitchFamily="18" charset="0"/>
              </a:rPr>
              <a:t>Problem</a:t>
            </a:r>
          </a:p>
          <a:p>
            <a:pPr algn="ctr"/>
            <a:r>
              <a:rPr lang="en-US" sz="2000" dirty="0">
                <a:latin typeface="Arial Narrow" panose="020B0606020202030204" pitchFamily="34" charset="0"/>
                <a:ea typeface="ＭＳ Ｐゴシック" pitchFamily="-92" charset="-128"/>
                <a:cs typeface="Times New Roman" pitchFamily="18" charset="0"/>
              </a:rPr>
              <a:t>Solving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AE68165-6FCB-4D99-B4CF-F4CCD3B1EB91}"/>
              </a:ext>
            </a:extLst>
          </p:cNvPr>
          <p:cNvSpPr txBox="1"/>
          <p:nvPr/>
        </p:nvSpPr>
        <p:spPr>
          <a:xfrm>
            <a:off x="5462656" y="2309415"/>
            <a:ext cx="1187198" cy="40011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Arial Narrow" panose="020B0606020202030204" pitchFamily="34" charset="0"/>
                <a:ea typeface="ＭＳ Ｐゴシック" pitchFamily="-92" charset="-128"/>
                <a:cs typeface="Times New Roman" pitchFamily="18" charset="0"/>
              </a:rPr>
              <a:t>Planning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78" name="Rectangle 30">
            <a:extLst>
              <a:ext uri="{FF2B5EF4-FFF2-40B4-BE49-F238E27FC236}">
                <a16:creationId xmlns:a16="http://schemas.microsoft.com/office/drawing/2014/main" id="{5A4DCE67-6793-4387-9DE7-5B7875A49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828" y="1196953"/>
            <a:ext cx="1187198" cy="921622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Voice of the Customer</a:t>
            </a:r>
          </a:p>
        </p:txBody>
      </p:sp>
      <p:sp>
        <p:nvSpPr>
          <p:cNvPr id="62" name="Rectangle 30">
            <a:extLst>
              <a:ext uri="{FF2B5EF4-FFF2-40B4-BE49-F238E27FC236}">
                <a16:creationId xmlns:a16="http://schemas.microsoft.com/office/drawing/2014/main" id="{F1036A95-DAAD-465D-8CCC-F8F6A3AED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2643" y="2065162"/>
            <a:ext cx="1187198" cy="92162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wrap="square" lIns="92075" tIns="46038" rIns="92075" bIns="46038" anchor="ctr"/>
          <a:lstStyle/>
          <a:p>
            <a:pPr lvl="0" algn="ctr"/>
            <a:r>
              <a:rPr lang="en-US" sz="1400" dirty="0">
                <a:latin typeface="Calibri" pitchFamily="34" charset="0"/>
                <a:ea typeface="ＭＳ Ｐゴシック" pitchFamily="-92" charset="-128"/>
                <a:cs typeface="Times New Roman" pitchFamily="18" charset="0"/>
              </a:rPr>
              <a:t>Quality Function Deployment</a:t>
            </a:r>
          </a:p>
        </p:txBody>
      </p:sp>
    </p:spTree>
    <p:extLst>
      <p:ext uri="{BB962C8B-B14F-4D97-AF65-F5344CB8AC3E}">
        <p14:creationId xmlns:p14="http://schemas.microsoft.com/office/powerpoint/2010/main" val="616708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73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l s</cp:lastModifiedBy>
  <cp:revision>261</cp:revision>
  <dcterms:created xsi:type="dcterms:W3CDTF">2013-12-01T22:07:52Z</dcterms:created>
  <dcterms:modified xsi:type="dcterms:W3CDTF">2021-02-06T16:43:33Z</dcterms:modified>
</cp:coreProperties>
</file>